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vnd.openxmlformats-officedocument.presentationml.slide+xml"/>
  <Override PartName="/docProps/app.xml" ContentType="application/vnd.openxmlformats-officedocument.extended-properties+xml"/>
  <Default Extension="png" ContentType="image/png"/>
  <Default Extension="tif" ContentType="image/tif"/>
  <Override PartName="/ppt/slideLayouts/slideLayout7.xml" ContentType="application/vnd.openxmlformats-officedocument.presentationml.slide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7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59802044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hyperlink" Target="https://creativecommons.org/licenses/by-nc-sa/3.0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7" Type="http://schemas.openxmlformats.org/officeDocument/2006/relationships/image" Target="../media/image10.tif"/><Relationship Id="rId2" Type="http://schemas.openxmlformats.org/officeDocument/2006/relationships/hyperlink" Target="https://creativecommons.org/licenses/by-nc-sa/3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"/><Relationship Id="rId5" Type="http://schemas.openxmlformats.org/officeDocument/2006/relationships/image" Target="../media/image8.tif"/><Relationship Id="rId4" Type="http://schemas.openxmlformats.org/officeDocument/2006/relationships/image" Target="../media/image7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_DQYArmi5L0" TargetMode="External"/><Relationship Id="rId4" Type="http://schemas.openxmlformats.org/officeDocument/2006/relationships/hyperlink" Target="https://creativecommons.org/licenses/by-nc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creativecommons.org/licenses/by-nc-sa/3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_DQYArmi5L0" TargetMode="External"/><Relationship Id="rId4" Type="http://schemas.openxmlformats.org/officeDocument/2006/relationships/hyperlink" Target="https://creativecommons.org/licenses/by-nc-sa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creativecommons.org/licenses/by-nc-sa/3.0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_DQYArmi5L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www.youtube.com/watch?v=_DQYArmi5L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hyperlink" Target="https://creativecommons.org/licenses/by-nc-sa/3.0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hyperlink" Target="https://creativecommons.org/licenses/by-nc-sa/3.0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hyperlink" Target="https://creativecommons.org/licenses/by-nc-sa/3.0/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hyperlink" Target="https://creativecommons.org/licenses/by-nc-sa/3.0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hyperlink" Target="https://creativecommons.org/licenses/by-nc-sa/3.0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creen Shot 2017-02-17 at 1.46.44 PM.png"/>
          <p:cNvPicPr/>
          <p:nvPr/>
        </p:nvPicPr>
        <p:blipFill>
          <a:blip r:embed="rId2">
            <a:extLst/>
          </a:blip>
          <a:srcRect t="6625" b="17481"/>
          <a:stretch>
            <a:fillRect/>
          </a:stretch>
        </p:blipFill>
        <p:spPr>
          <a:xfrm>
            <a:off x="836612" y="3248177"/>
            <a:ext cx="11331708" cy="53749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" name="Group 35"/>
          <p:cNvGrpSpPr/>
          <p:nvPr/>
        </p:nvGrpSpPr>
        <p:grpSpPr>
          <a:xfrm>
            <a:off x="475982" y="0"/>
            <a:ext cx="11646433" cy="3556184"/>
            <a:chOff x="-87389" y="-1130463"/>
            <a:chExt cx="11646431" cy="3556183"/>
          </a:xfrm>
        </p:grpSpPr>
        <p:sp>
          <p:nvSpPr>
            <p:cNvPr id="33" name="Shape 33"/>
            <p:cNvSpPr/>
            <p:nvPr/>
          </p:nvSpPr>
          <p:spPr>
            <a:xfrm>
              <a:off x="-87389" y="-1130463"/>
              <a:ext cx="11646431" cy="2215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12600">
                  <a:solidFill>
                    <a:srgbClr val="C82506"/>
                  </a:solidFill>
                  <a:latin typeface="Gotham Medium"/>
                  <a:ea typeface="Gotham Medium"/>
                  <a:cs typeface="Gotham Medium"/>
                  <a:sym typeface="Gotham Medium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12600" dirty="0" smtClean="0">
                  <a:solidFill>
                    <a:srgbClr val="C82506"/>
                  </a:solidFill>
                </a:rPr>
                <a:t>Rouge à </a:t>
              </a:r>
              <a:r>
                <a:rPr lang="en-US" sz="12600" dirty="0" err="1" smtClean="0">
                  <a:solidFill>
                    <a:srgbClr val="C82506"/>
                  </a:solidFill>
                </a:rPr>
                <a:t>lèvres</a:t>
              </a:r>
              <a:r>
                <a:rPr lang="en-US" sz="12600" dirty="0" smtClean="0">
                  <a:solidFill>
                    <a:srgbClr val="C82506"/>
                  </a:solidFill>
                </a:rPr>
                <a:t> </a:t>
              </a:r>
              <a:endParaRPr sz="12600" dirty="0">
                <a:solidFill>
                  <a:srgbClr val="C82506"/>
                </a:solidFill>
              </a:endParaRPr>
            </a:p>
          </p:txBody>
        </p:sp>
        <p:sp>
          <p:nvSpPr>
            <p:cNvPr id="34" name="Shape 34"/>
            <p:cNvSpPr/>
            <p:nvPr/>
          </p:nvSpPr>
          <p:spPr>
            <a:xfrm>
              <a:off x="1669745" y="661134"/>
              <a:ext cx="8309966" cy="1764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9000">
                  <a:solidFill>
                    <a:srgbClr val="EC5D57"/>
                  </a:solidFill>
                  <a:latin typeface="Gotham Medium"/>
                  <a:ea typeface="Gotham Medium"/>
                  <a:cs typeface="Gotham Medium"/>
                  <a:sym typeface="Gotham Medium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9000" dirty="0" smtClean="0">
                  <a:solidFill>
                    <a:srgbClr val="EC5D57"/>
                  </a:solidFill>
                </a:rPr>
                <a:t> </a:t>
              </a:r>
              <a:r>
                <a:rPr lang="en-US" sz="9000" dirty="0" smtClean="0">
                  <a:solidFill>
                    <a:srgbClr val="EC5D57"/>
                  </a:solidFill>
                </a:rPr>
                <a:t>Pour</a:t>
              </a:r>
              <a:r>
                <a:rPr lang="en-US" dirty="0"/>
                <a:t> </a:t>
              </a:r>
              <a:r>
                <a:rPr sz="9000" dirty="0" smtClean="0">
                  <a:solidFill>
                    <a:srgbClr val="EC5D57"/>
                  </a:solidFill>
                </a:rPr>
                <a:t> </a:t>
              </a:r>
              <a:r>
                <a:rPr lang="en-US" sz="9000" dirty="0" smtClean="0">
                  <a:solidFill>
                    <a:srgbClr val="EC5D57"/>
                  </a:solidFill>
                </a:rPr>
                <a:t>le </a:t>
              </a:r>
              <a:r>
                <a:rPr lang="en-US" sz="9000" dirty="0" err="1" smtClean="0">
                  <a:solidFill>
                    <a:srgbClr val="EC5D57"/>
                  </a:solidFill>
                </a:rPr>
                <a:t>gardien</a:t>
              </a:r>
              <a:endParaRPr sz="9000" dirty="0">
                <a:solidFill>
                  <a:srgbClr val="EC5D57"/>
                </a:solidFill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36" name="Shape 36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37" name="Shape 37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647137" y="1131689"/>
            <a:ext cx="1171052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defRPr sz="1800"/>
            </a:pPr>
            <a:r>
              <a:rPr lang="en-US" sz="60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Le </a:t>
            </a:r>
            <a:r>
              <a:rPr lang="en-US" sz="60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gardien</a:t>
            </a:r>
            <a:r>
              <a:rPr sz="60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err="1" smtClean="0"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nettoie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 l</a:t>
            </a:r>
            <a:r>
              <a:rPr lang="en-US" sz="6000" dirty="0" smtClean="0">
                <a:latin typeface="Gotham Medium"/>
                <a:ea typeface="Gotham Medium"/>
                <a:cs typeface="Gotham Medium"/>
                <a:sym typeface="Gotham Medium"/>
              </a:rPr>
              <a:t>e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lycée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.</a:t>
            </a:r>
            <a:endParaRPr sz="60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94" name="Shape 94"/>
          <p:cNvSpPr/>
          <p:nvPr/>
        </p:nvSpPr>
        <p:spPr>
          <a:xfrm>
            <a:off x="3653964" y="9016999"/>
            <a:ext cx="52904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000" u="sng">
                <a:latin typeface="Avenir Book"/>
                <a:ea typeface="Avenir Book"/>
                <a:cs typeface="Avenir Book"/>
                <a:sym typeface="Avenir Book"/>
                <a:hlinkClick r:id="rId2"/>
              </a:rPr>
              <a:t>CC-BY-SA-NC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2017 Martina Bex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www.martinabex.com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The Comprehensible Classroom</a:t>
            </a:r>
          </a:p>
        </p:txBody>
      </p:sp>
      <p:pic>
        <p:nvPicPr>
          <p:cNvPr id="9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5910" y="2808646"/>
            <a:ext cx="4235978" cy="4136308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5515471" y="2545507"/>
            <a:ext cx="6785107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>
              <a:defRPr sz="1800"/>
            </a:pPr>
            <a:r>
              <a:rPr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C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ombien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de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gardien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dans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ce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lycée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45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5515471" y="4133006"/>
            <a:ext cx="6785107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>
              <a:defRPr sz="1800"/>
            </a:pP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Comment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s’appellent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   </a:t>
            </a:r>
            <a:r>
              <a:rPr lang="en-US" sz="4500" dirty="0" smtClean="0"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les </a:t>
            </a:r>
            <a:r>
              <a:rPr lang="en-US" sz="4500" dirty="0" err="1" smtClean="0"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gardiens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45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5572555" y="5659945"/>
            <a:ext cx="6785107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>
              <a:defRPr sz="1800"/>
            </a:pPr>
            <a:r>
              <a:rPr sz="45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L</a:t>
            </a:r>
            <a:r>
              <a:rPr lang="en-US" sz="45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es </a:t>
            </a:r>
            <a:r>
              <a:rPr lang="en-US" sz="45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gardiens</a:t>
            </a:r>
            <a:r>
              <a:rPr lang="en-US" sz="4500" dirty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ont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une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responsibilité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i</a:t>
            </a:r>
            <a:r>
              <a:rPr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mportante</a:t>
            </a:r>
            <a:r>
              <a:rPr sz="4500" dirty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</a:p>
        </p:txBody>
      </p:sp>
      <p:sp>
        <p:nvSpPr>
          <p:cNvPr id="99" name="Shape 99"/>
          <p:cNvSpPr/>
          <p:nvPr/>
        </p:nvSpPr>
        <p:spPr>
          <a:xfrm>
            <a:off x="867270" y="7369390"/>
            <a:ext cx="12324889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>
              <a:defRPr sz="1800"/>
            </a:pP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L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es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élèves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et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 l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e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s </a:t>
            </a:r>
            <a:r>
              <a:rPr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profes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seurs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respe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c</a:t>
            </a:r>
            <a:r>
              <a:rPr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t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ent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sz="45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l</a:t>
            </a:r>
            <a:r>
              <a:rPr lang="en-US" sz="45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e</a:t>
            </a:r>
            <a:r>
              <a:rPr sz="45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s </a:t>
            </a:r>
            <a:r>
              <a:rPr lang="en-US" sz="45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gardien</a:t>
            </a:r>
            <a:r>
              <a:rPr sz="45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s</a:t>
            </a:r>
            <a:r>
              <a:rPr sz="4500" dirty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1" animBg="1" advAuto="0"/>
      <p:bldP spid="97" grpId="2" animBg="1" advAuto="0"/>
      <p:bldP spid="98" grpId="3" animBg="1" advAuto="0"/>
      <p:bldP spid="99" grpId="4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647137" y="1131689"/>
            <a:ext cx="1171052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Qui </a:t>
            </a:r>
            <a:r>
              <a:rPr lang="en-US" sz="60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nettoie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votre</a:t>
            </a:r>
            <a:r>
              <a:rPr lang="en-US"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maison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60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3653964" y="9016999"/>
            <a:ext cx="52904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000" u="sng">
                <a:latin typeface="Avenir Book"/>
                <a:ea typeface="Avenir Book"/>
                <a:cs typeface="Avenir Book"/>
                <a:sym typeface="Avenir Book"/>
                <a:hlinkClick r:id="rId2"/>
              </a:rPr>
              <a:t>CC-BY-SA-NC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2017 Martina Bex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www.martinabex.com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The Comprehensible Classroom</a:t>
            </a:r>
          </a:p>
        </p:txBody>
      </p:sp>
      <p:pic>
        <p:nvPicPr>
          <p:cNvPr id="103" name="pasted-image.tif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474204" y="4862694"/>
            <a:ext cx="2361706" cy="2361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19160" y="4799921"/>
            <a:ext cx="2361541" cy="2361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76789" y="4763111"/>
            <a:ext cx="1705393" cy="2435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2281" y="4799921"/>
            <a:ext cx="2369856" cy="236154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647137" y="2064076"/>
            <a:ext cx="1171052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Qui </a:t>
            </a:r>
            <a:r>
              <a:rPr lang="en-US" sz="6000" dirty="0" err="1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nettoie</a:t>
            </a:r>
            <a:r>
              <a:rPr lang="en-US" sz="6000" dirty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votre</a:t>
            </a:r>
            <a:r>
              <a:rPr lang="en-US"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chambre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60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647137" y="2996463"/>
            <a:ext cx="1171052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en-US" sz="6000" dirty="0" smtClean="0">
                <a:latin typeface="Gotham Medium"/>
                <a:ea typeface="Gotham Medium"/>
                <a:cs typeface="Gotham Medium"/>
                <a:sym typeface="Gotham Medium"/>
              </a:rPr>
              <a:t>Qui </a:t>
            </a:r>
            <a:r>
              <a:rPr lang="en-US" sz="6000" dirty="0" err="1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nettoie</a:t>
            </a:r>
            <a:r>
              <a:rPr lang="en-US" sz="6000" dirty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votre</a:t>
            </a:r>
            <a:r>
              <a:rPr lang="en-US"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lycée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60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pic>
        <p:nvPicPr>
          <p:cNvPr id="10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89722" y="4933936"/>
            <a:ext cx="2272797" cy="2219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1" animBg="1" advAuto="0"/>
      <p:bldP spid="107" grpId="2" animBg="1" advAuto="0"/>
      <p:bldP spid="108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4"/>
          <p:cNvGrpSpPr/>
          <p:nvPr/>
        </p:nvGrpSpPr>
        <p:grpSpPr>
          <a:xfrm>
            <a:off x="679184" y="-488430"/>
            <a:ext cx="11646432" cy="9111568"/>
            <a:chOff x="115813" y="-1618893"/>
            <a:chExt cx="11646430" cy="9111567"/>
          </a:xfrm>
        </p:grpSpPr>
        <p:pic>
          <p:nvPicPr>
            <p:cNvPr id="111" name="Screen Shot 2017-02-17 at 1.46.44 PM.png"/>
            <p:cNvPicPr/>
            <p:nvPr/>
          </p:nvPicPr>
          <p:blipFill>
            <a:blip r:embed="rId2">
              <a:extLst/>
            </a:blip>
            <a:srcRect t="6625" b="17481"/>
            <a:stretch>
              <a:fillRect/>
            </a:stretch>
          </p:blipFill>
          <p:spPr>
            <a:xfrm>
              <a:off x="273240" y="2117714"/>
              <a:ext cx="11331708" cy="53749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" name="Shape 112"/>
            <p:cNvSpPr/>
            <p:nvPr/>
          </p:nvSpPr>
          <p:spPr>
            <a:xfrm>
              <a:off x="115813" y="-1618893"/>
              <a:ext cx="11646430" cy="4756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12600">
                  <a:solidFill>
                    <a:srgbClr val="C82506"/>
                  </a:solidFill>
                  <a:latin typeface="Gotham Medium"/>
                  <a:ea typeface="Gotham Medium"/>
                  <a:cs typeface="Gotham Medium"/>
                  <a:sym typeface="Gotham Medium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en-US" sz="12600" dirty="0" smtClean="0">
                  <a:solidFill>
                    <a:srgbClr val="C82506"/>
                  </a:solidFill>
                </a:rPr>
                <a:t>Rouge à </a:t>
              </a:r>
              <a:r>
                <a:rPr lang="en-US" sz="12600" dirty="0" err="1" smtClean="0">
                  <a:solidFill>
                    <a:srgbClr val="C82506"/>
                  </a:solidFill>
                </a:rPr>
                <a:t>lèvres</a:t>
              </a:r>
              <a:endParaRPr lang="en-US" dirty="0"/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endParaRPr sz="12600" dirty="0">
                <a:solidFill>
                  <a:srgbClr val="C82506"/>
                </a:solidFill>
              </a:endParaRPr>
            </a:p>
          </p:txBody>
        </p:sp>
        <p:sp>
          <p:nvSpPr>
            <p:cNvPr id="113" name="Shape 113"/>
            <p:cNvSpPr/>
            <p:nvPr/>
          </p:nvSpPr>
          <p:spPr>
            <a:xfrm>
              <a:off x="1948624" y="327924"/>
              <a:ext cx="8079134" cy="3426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9000">
                  <a:solidFill>
                    <a:srgbClr val="EC5D57"/>
                  </a:solidFill>
                  <a:latin typeface="Gotham Medium"/>
                  <a:ea typeface="Gotham Medium"/>
                  <a:cs typeface="Gotham Medium"/>
                  <a:sym typeface="Gotham Medium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9000" dirty="0" smtClean="0">
                  <a:solidFill>
                    <a:srgbClr val="EC5D57"/>
                  </a:solidFill>
                </a:rPr>
                <a:t>P</a:t>
              </a:r>
              <a:r>
                <a:rPr lang="en-US" sz="9000" dirty="0" smtClean="0">
                  <a:solidFill>
                    <a:srgbClr val="EC5D57"/>
                  </a:solidFill>
                </a:rPr>
                <a:t>our le </a:t>
              </a:r>
              <a:r>
                <a:rPr lang="en-US" sz="9000" dirty="0" err="1" smtClean="0">
                  <a:solidFill>
                    <a:srgbClr val="EC5D57"/>
                  </a:solidFill>
                </a:rPr>
                <a:t>gardien</a:t>
              </a:r>
              <a:endParaRPr lang="en-US" dirty="0"/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endParaRPr sz="9000" dirty="0">
                <a:solidFill>
                  <a:srgbClr val="EC5D57"/>
                </a:solidFill>
              </a:endParaRPr>
            </a:p>
          </p:txBody>
        </p:sp>
      </p:grpSp>
      <p:grpSp>
        <p:nvGrpSpPr>
          <p:cNvPr id="117" name="Group 117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115" name="Shape 115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116" name="Shape 116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850337" y="1047543"/>
            <a:ext cx="11304126" cy="12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3200" dirty="0" smtClean="0"/>
              <a:t>Il y a un </a:t>
            </a:r>
            <a:r>
              <a:rPr sz="3200" dirty="0" err="1" smtClean="0"/>
              <a:t>gr</a:t>
            </a:r>
            <a:r>
              <a:rPr lang="en-US" sz="3200" dirty="0" err="1" smtClean="0"/>
              <a:t>oupe</a:t>
            </a:r>
            <a:r>
              <a:rPr sz="3200" dirty="0" smtClean="0"/>
              <a:t> de</a:t>
            </a:r>
            <a:r>
              <a:rPr lang="en-US" sz="3200" dirty="0" smtClean="0"/>
              <a:t> </a:t>
            </a:r>
            <a:r>
              <a:rPr lang="en-US" sz="3200" dirty="0" err="1" smtClean="0"/>
              <a:t>filles</a:t>
            </a:r>
            <a:r>
              <a:rPr lang="en-US" sz="3200" dirty="0" smtClean="0"/>
              <a:t>.</a:t>
            </a:r>
            <a:r>
              <a:rPr sz="3200" dirty="0" smtClean="0"/>
              <a:t> L</a:t>
            </a:r>
            <a:r>
              <a:rPr lang="en-US" sz="3200" dirty="0" smtClean="0"/>
              <a:t>es </a:t>
            </a:r>
            <a:r>
              <a:rPr lang="en-US" sz="3200" dirty="0" err="1" smtClean="0"/>
              <a:t>filles</a:t>
            </a:r>
            <a:r>
              <a:rPr lang="en-US" sz="3200" dirty="0" smtClean="0"/>
              <a:t> </a:t>
            </a:r>
            <a:r>
              <a:rPr lang="en-US" sz="3200" dirty="0" err="1" smtClean="0"/>
              <a:t>sont</a:t>
            </a:r>
            <a:r>
              <a:rPr lang="en-US" sz="3200" dirty="0" smtClean="0"/>
              <a:t> </a:t>
            </a:r>
            <a:r>
              <a:rPr lang="en-US" sz="3200" dirty="0" err="1" smtClean="0"/>
              <a:t>amies</a:t>
            </a:r>
            <a:r>
              <a:rPr sz="3200" dirty="0" smtClean="0"/>
              <a:t>. </a:t>
            </a:r>
            <a:r>
              <a:rPr sz="3200" dirty="0" err="1" smtClean="0"/>
              <a:t>To</a:t>
            </a:r>
            <a:r>
              <a:rPr lang="en-US" sz="3200" dirty="0" err="1" smtClean="0"/>
              <a:t>utes</a:t>
            </a:r>
            <a:r>
              <a:rPr lang="en-US" sz="3200" dirty="0" smtClean="0"/>
              <a:t> les </a:t>
            </a:r>
            <a:r>
              <a:rPr lang="en-US" sz="3200" dirty="0" err="1" smtClean="0"/>
              <a:t>filles</a:t>
            </a:r>
            <a:r>
              <a:rPr lang="en-US" sz="3200" dirty="0"/>
              <a:t> </a:t>
            </a:r>
            <a:r>
              <a:rPr lang="en-US" sz="3200" dirty="0" err="1" smtClean="0"/>
              <a:t>aiment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00B0F0"/>
                </a:solidFill>
              </a:rPr>
              <a:t>se </a:t>
            </a:r>
            <a:r>
              <a:rPr lang="en-US" sz="3200" dirty="0" err="1" smtClean="0">
                <a:solidFill>
                  <a:srgbClr val="00B0F0"/>
                </a:solidFill>
              </a:rPr>
              <a:t>maquiller</a:t>
            </a:r>
            <a:r>
              <a:rPr lang="en-US" sz="3200" dirty="0" smtClean="0"/>
              <a:t>, </a:t>
            </a:r>
            <a:r>
              <a:rPr lang="en-US" sz="3200" dirty="0" err="1" smtClean="0"/>
              <a:t>elles</a:t>
            </a:r>
            <a:r>
              <a:rPr lang="en-US" sz="3200" dirty="0" smtClean="0"/>
              <a:t> </a:t>
            </a:r>
            <a:r>
              <a:rPr lang="en-US" sz="3200" dirty="0" err="1" smtClean="0"/>
              <a:t>aiment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00B0F0"/>
                </a:solidFill>
              </a:rPr>
              <a:t>se </a:t>
            </a:r>
            <a:r>
              <a:rPr lang="en-US" sz="3200" dirty="0" err="1" smtClean="0">
                <a:solidFill>
                  <a:srgbClr val="00B0F0"/>
                </a:solidFill>
              </a:rPr>
              <a:t>mettre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smtClean="0"/>
              <a:t>du rouge à </a:t>
            </a:r>
            <a:r>
              <a:rPr lang="en-US" sz="3200" dirty="0" err="1" smtClean="0"/>
              <a:t>lèvres</a:t>
            </a:r>
            <a:r>
              <a:rPr lang="en-US" sz="3200" dirty="0" smtClean="0"/>
              <a:t>.</a:t>
            </a:r>
            <a:endParaRPr sz="3200" dirty="0"/>
          </a:p>
        </p:txBody>
      </p:sp>
      <p:pic>
        <p:nvPicPr>
          <p:cNvPr id="120" name="Screen Shot 2017-02-17 at 3.05.01 PM.png"/>
          <p:cNvPicPr/>
          <p:nvPr/>
        </p:nvPicPr>
        <p:blipFill>
          <a:blip r:embed="rId2">
            <a:extLst/>
          </a:blip>
          <a:srcRect t="5310" b="5310"/>
          <a:stretch>
            <a:fillRect/>
          </a:stretch>
        </p:blipFill>
        <p:spPr>
          <a:xfrm>
            <a:off x="836612" y="2527337"/>
            <a:ext cx="11331708" cy="6330107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 rot="2013895">
            <a:off x="6819265" y="2651155"/>
            <a:ext cx="3188596" cy="457201"/>
          </a:xfrm>
          <a:prstGeom prst="rightArrow">
            <a:avLst>
              <a:gd name="adj1" fmla="val 32000"/>
              <a:gd name="adj2" fmla="val 177778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4" name="Group 124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122" name="Shape 122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123" name="Shape 123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5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799537" y="251087"/>
            <a:ext cx="11710525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sz="4000" dirty="0" err="1" smtClean="0"/>
              <a:t>To</a:t>
            </a:r>
            <a:r>
              <a:rPr lang="en-US" sz="4000" dirty="0" err="1" smtClean="0"/>
              <a:t>us</a:t>
            </a:r>
            <a:r>
              <a:rPr lang="en-US" sz="4000" dirty="0" smtClean="0"/>
              <a:t> les </a:t>
            </a:r>
            <a:r>
              <a:rPr lang="en-US" sz="4000" dirty="0" err="1" smtClean="0"/>
              <a:t>jours</a:t>
            </a:r>
            <a:r>
              <a:rPr sz="4000" dirty="0" smtClean="0"/>
              <a:t>, l</a:t>
            </a:r>
            <a:r>
              <a:rPr lang="en-US" sz="4000" dirty="0" smtClean="0"/>
              <a:t>es </a:t>
            </a:r>
            <a:r>
              <a:rPr lang="en-US" sz="4000" dirty="0" err="1" smtClean="0"/>
              <a:t>filles</a:t>
            </a:r>
            <a:r>
              <a:rPr sz="4000" dirty="0" smtClean="0"/>
              <a:t> </a:t>
            </a:r>
            <a:r>
              <a:rPr lang="en-US" sz="4000" dirty="0" smtClean="0">
                <a:solidFill>
                  <a:srgbClr val="00B0F0"/>
                </a:solidFill>
              </a:rPr>
              <a:t>se </a:t>
            </a:r>
            <a:r>
              <a:rPr lang="en-US" sz="4000" dirty="0" err="1" smtClean="0">
                <a:solidFill>
                  <a:srgbClr val="00B0F0"/>
                </a:solidFill>
              </a:rPr>
              <a:t>maquillent</a:t>
            </a:r>
            <a:r>
              <a:rPr lang="en-US" sz="4000" dirty="0" smtClean="0">
                <a:solidFill>
                  <a:srgbClr val="00B0F0"/>
                </a:solidFill>
              </a:rPr>
              <a:t> </a:t>
            </a:r>
            <a:r>
              <a:rPr lang="en-US" sz="4000" dirty="0" smtClean="0"/>
              <a:t>et </a:t>
            </a:r>
            <a:r>
              <a:rPr lang="en-US" sz="4000" dirty="0" smtClean="0">
                <a:solidFill>
                  <a:srgbClr val="00B0F0"/>
                </a:solidFill>
              </a:rPr>
              <a:t>se </a:t>
            </a:r>
            <a:r>
              <a:rPr lang="en-US" sz="4000" dirty="0" err="1" smtClean="0">
                <a:solidFill>
                  <a:srgbClr val="00B0F0"/>
                </a:solidFill>
              </a:rPr>
              <a:t>mettent</a:t>
            </a:r>
            <a:r>
              <a:rPr lang="en-US" sz="4000" dirty="0" smtClean="0">
                <a:solidFill>
                  <a:srgbClr val="00B0F0"/>
                </a:solidFill>
              </a:rPr>
              <a:t> </a:t>
            </a:r>
            <a:r>
              <a:rPr lang="en-US" sz="4000" dirty="0" smtClean="0"/>
              <a:t>du rouge à </a:t>
            </a:r>
            <a:r>
              <a:rPr lang="en-US" sz="4000" dirty="0" err="1" smtClean="0"/>
              <a:t>lèvres</a:t>
            </a:r>
            <a:r>
              <a:rPr lang="en-US" sz="4000" dirty="0" smtClean="0"/>
              <a:t>. </a:t>
            </a:r>
            <a:r>
              <a:rPr lang="en-US" sz="4000" dirty="0" err="1" smtClean="0"/>
              <a:t>Puis</a:t>
            </a:r>
            <a:r>
              <a:rPr lang="en-US" sz="4000" dirty="0" smtClean="0"/>
              <a:t> les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 </a:t>
            </a:r>
            <a:r>
              <a:rPr lang="en-US" sz="4000" dirty="0" err="1" smtClean="0"/>
              <a:t>vont</a:t>
            </a:r>
            <a:r>
              <a:rPr lang="en-US" sz="4000" dirty="0" smtClean="0"/>
              <a:t> aux toilettes </a:t>
            </a:r>
            <a:r>
              <a:rPr lang="en-US" sz="4000" dirty="0" err="1" smtClean="0"/>
              <a:t>en</a:t>
            </a:r>
            <a:r>
              <a:rPr lang="en-US" sz="4000" dirty="0" smtClean="0"/>
              <a:t> </a:t>
            </a:r>
            <a:r>
              <a:rPr lang="en-US" sz="4000" dirty="0" err="1" smtClean="0"/>
              <a:t>groupe</a:t>
            </a:r>
            <a:r>
              <a:rPr lang="en-US" sz="4000" dirty="0" smtClean="0"/>
              <a:t>.</a:t>
            </a:r>
            <a:endParaRPr sz="4000" dirty="0"/>
          </a:p>
        </p:txBody>
      </p:sp>
      <p:pic>
        <p:nvPicPr>
          <p:cNvPr id="127" name="Screen Shot 2017-02-17 at 1.41.36 PM.png"/>
          <p:cNvPicPr/>
          <p:nvPr/>
        </p:nvPicPr>
        <p:blipFill>
          <a:blip r:embed="rId2">
            <a:extLst/>
          </a:blip>
          <a:srcRect t="5310" b="5310"/>
          <a:stretch>
            <a:fillRect/>
          </a:stretch>
        </p:blipFill>
        <p:spPr>
          <a:xfrm>
            <a:off x="836612" y="2569670"/>
            <a:ext cx="11331708" cy="6330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" name="Group 130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128" name="Shape 128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129" name="Shape 129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836612" y="97169"/>
            <a:ext cx="11710525" cy="2761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800" dirty="0"/>
              <a:t>Les </a:t>
            </a:r>
            <a:r>
              <a:rPr lang="en-US" sz="4800" dirty="0" err="1"/>
              <a:t>filles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00B0F0"/>
                </a:solidFill>
              </a:rPr>
              <a:t>se </a:t>
            </a:r>
            <a:r>
              <a:rPr lang="en-US" sz="4800" dirty="0" err="1" smtClean="0">
                <a:solidFill>
                  <a:srgbClr val="00B0F0"/>
                </a:solidFill>
              </a:rPr>
              <a:t>maquillent</a:t>
            </a:r>
            <a:r>
              <a:rPr lang="en-US" sz="4800" dirty="0"/>
              <a:t>.</a:t>
            </a:r>
            <a:r>
              <a:rPr lang="en-US" sz="4800" dirty="0" smtClean="0"/>
              <a:t>  </a:t>
            </a:r>
            <a:r>
              <a:rPr lang="en-US" sz="4800" dirty="0" err="1" smtClean="0"/>
              <a:t>Les</a:t>
            </a:r>
            <a:r>
              <a:rPr lang="en-US" sz="4800" dirty="0" smtClean="0"/>
              <a:t> </a:t>
            </a:r>
            <a:r>
              <a:rPr lang="en-US" sz="4800" dirty="0" err="1" smtClean="0"/>
              <a:t>filles</a:t>
            </a:r>
            <a:r>
              <a:rPr lang="en-US" sz="4800" dirty="0" smtClean="0"/>
              <a:t> </a:t>
            </a:r>
            <a:r>
              <a:rPr lang="en-US" sz="4800" dirty="0" smtClean="0">
                <a:solidFill>
                  <a:srgbClr val="00B0F0"/>
                </a:solidFill>
              </a:rPr>
              <a:t>se </a:t>
            </a:r>
            <a:r>
              <a:rPr lang="en-US" sz="4800" dirty="0" err="1" smtClean="0">
                <a:solidFill>
                  <a:srgbClr val="00B0F0"/>
                </a:solidFill>
              </a:rPr>
              <a:t>regardent</a:t>
            </a:r>
            <a:r>
              <a:rPr lang="en-US" sz="4800" dirty="0" smtClean="0"/>
              <a:t> </a:t>
            </a:r>
            <a:r>
              <a:rPr lang="en-US" sz="4800" dirty="0" err="1" smtClean="0"/>
              <a:t>dans</a:t>
            </a:r>
            <a:r>
              <a:rPr lang="en-US" sz="4800" dirty="0" smtClean="0"/>
              <a:t> la glace</a:t>
            </a:r>
            <a:r>
              <a:rPr sz="4800" dirty="0" smtClean="0"/>
              <a:t>. </a:t>
            </a:r>
            <a:r>
              <a:rPr lang="en-US" sz="4800" dirty="0" err="1" smtClean="0"/>
              <a:t>Puis</a:t>
            </a:r>
            <a:r>
              <a:rPr lang="en-US" sz="4800" dirty="0" smtClean="0"/>
              <a:t>, </a:t>
            </a:r>
            <a:r>
              <a:rPr lang="fr-FR" sz="4800" dirty="0" smtClean="0"/>
              <a:t>les </a:t>
            </a:r>
            <a:r>
              <a:rPr lang="fr-FR" sz="4800" dirty="0"/>
              <a:t>filles </a:t>
            </a:r>
            <a:r>
              <a:rPr lang="fr-FR" sz="4800" dirty="0" smtClean="0">
                <a:solidFill>
                  <a:srgbClr val="00B0F0"/>
                </a:solidFill>
              </a:rPr>
              <a:t>embrassent</a:t>
            </a:r>
            <a:r>
              <a:rPr lang="fr-FR" sz="4800" dirty="0" smtClean="0"/>
              <a:t> </a:t>
            </a:r>
            <a:r>
              <a:rPr lang="fr-FR" sz="4800" dirty="0"/>
              <a:t>la </a:t>
            </a:r>
            <a:r>
              <a:rPr lang="fr-FR" sz="4800" dirty="0" smtClean="0"/>
              <a:t>glace.  </a:t>
            </a:r>
            <a:endParaRPr sz="4800" dirty="0"/>
          </a:p>
        </p:txBody>
      </p:sp>
      <p:pic>
        <p:nvPicPr>
          <p:cNvPr id="133" name="Screen Shot 2017-02-17 at 1.41.37 PM.png"/>
          <p:cNvPicPr/>
          <p:nvPr/>
        </p:nvPicPr>
        <p:blipFill>
          <a:blip r:embed="rId2">
            <a:extLst/>
          </a:blip>
          <a:srcRect t="5310" b="5310"/>
          <a:stretch>
            <a:fillRect/>
          </a:stretch>
        </p:blipFill>
        <p:spPr>
          <a:xfrm>
            <a:off x="836612" y="2672688"/>
            <a:ext cx="11331708" cy="6330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" name="Group 136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134" name="Shape 134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457795" y="320440"/>
            <a:ext cx="11710525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Il y a beaucoup de rouges à </a:t>
            </a:r>
            <a:r>
              <a:rPr lang="en-US" sz="4000" dirty="0" err="1" smtClean="0"/>
              <a:t>lèvres</a:t>
            </a:r>
            <a:r>
              <a:rPr lang="en-US" sz="4000" dirty="0" smtClean="0"/>
              <a:t> sur la glace. Il y a beaucoup de rouges à </a:t>
            </a:r>
            <a:r>
              <a:rPr lang="en-US" sz="4000" dirty="0" err="1" smtClean="0"/>
              <a:t>lèvres</a:t>
            </a:r>
            <a:r>
              <a:rPr lang="en-US" sz="4000" dirty="0" smtClean="0"/>
              <a:t> sur la glace </a:t>
            </a:r>
            <a:r>
              <a:rPr lang="en-US" sz="4000" dirty="0" err="1" smtClean="0"/>
              <a:t>parce</a:t>
            </a:r>
            <a:r>
              <a:rPr lang="en-US" sz="4000" dirty="0" smtClean="0"/>
              <a:t> que les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 </a:t>
            </a:r>
            <a:r>
              <a:rPr lang="en-US" sz="4000" dirty="0" err="1" smtClean="0">
                <a:solidFill>
                  <a:srgbClr val="00B0F0"/>
                </a:solidFill>
              </a:rPr>
              <a:t>embrassent</a:t>
            </a:r>
            <a:r>
              <a:rPr lang="en-US" sz="4000" dirty="0" smtClean="0">
                <a:solidFill>
                  <a:srgbClr val="00B0F0"/>
                </a:solidFill>
              </a:rPr>
              <a:t> </a:t>
            </a:r>
            <a:r>
              <a:rPr lang="en-US" sz="4000" dirty="0" smtClean="0"/>
              <a:t>la glace</a:t>
            </a:r>
            <a:r>
              <a:rPr sz="4000" dirty="0" smtClean="0"/>
              <a:t>.</a:t>
            </a:r>
            <a:endParaRPr sz="4000" dirty="0"/>
          </a:p>
        </p:txBody>
      </p:sp>
      <p:pic>
        <p:nvPicPr>
          <p:cNvPr id="139" name="Screen Shot 2017-02-17 at 1.46.43 PM.png"/>
          <p:cNvPicPr/>
          <p:nvPr/>
        </p:nvPicPr>
        <p:blipFill>
          <a:blip r:embed="rId2">
            <a:extLst/>
          </a:blip>
          <a:srcRect t="5310" b="5310"/>
          <a:stretch>
            <a:fillRect/>
          </a:stretch>
        </p:blipFill>
        <p:spPr>
          <a:xfrm>
            <a:off x="836612" y="2639023"/>
            <a:ext cx="11331708" cy="6330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" name="Group 142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140" name="Shape 140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141" name="Shape 141"/>
            <p:cNvSpPr/>
            <p:nvPr/>
          </p:nvSpPr>
          <p:spPr>
            <a:xfrm>
              <a:off x="0" y="0"/>
              <a:ext cx="8285607" cy="279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77866" y="293132"/>
            <a:ext cx="12649199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00B0F0"/>
                </a:solidFill>
              </a:rPr>
              <a:t>se </a:t>
            </a:r>
            <a:r>
              <a:rPr lang="en-US" sz="4000" dirty="0" err="1" smtClean="0">
                <a:solidFill>
                  <a:srgbClr val="00B0F0"/>
                </a:solidFill>
              </a:rPr>
              <a:t>fache</a:t>
            </a:r>
            <a:r>
              <a:rPr lang="en-US" sz="4000" dirty="0" smtClean="0">
                <a:solidFill>
                  <a:srgbClr val="00B0F0"/>
                </a:solidFill>
              </a:rPr>
              <a:t> </a:t>
            </a:r>
            <a:r>
              <a:rPr lang="en-US" sz="4000" dirty="0" smtClean="0"/>
              <a:t>avec les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.  </a:t>
            </a:r>
            <a:r>
              <a:rPr sz="4000" dirty="0" err="1" smtClean="0"/>
              <a:t>T</a:t>
            </a:r>
            <a:r>
              <a:rPr lang="en-US" sz="4000" dirty="0" err="1" smtClean="0"/>
              <a:t>ous</a:t>
            </a:r>
            <a:r>
              <a:rPr lang="en-US" sz="4000" dirty="0" smtClean="0"/>
              <a:t> les </a:t>
            </a:r>
            <a:r>
              <a:rPr lang="en-US" sz="4000" dirty="0" err="1" smtClean="0"/>
              <a:t>jours</a:t>
            </a:r>
            <a:r>
              <a:rPr sz="4000" dirty="0" smtClean="0"/>
              <a:t>, </a:t>
            </a:r>
            <a:r>
              <a:rPr lang="en-US" sz="4000" dirty="0" err="1" smtClean="0"/>
              <a:t>il</a:t>
            </a:r>
            <a:r>
              <a:rPr lang="en-US" sz="4000" dirty="0" smtClean="0"/>
              <a:t> </a:t>
            </a:r>
            <a:r>
              <a:rPr lang="en-US" sz="4000" dirty="0" err="1" smtClean="0"/>
              <a:t>va</a:t>
            </a:r>
            <a:r>
              <a:rPr lang="en-US" sz="4000" dirty="0" smtClean="0"/>
              <a:t> aux toilettes pour les </a:t>
            </a:r>
            <a:r>
              <a:rPr lang="en-US" sz="4000" dirty="0" err="1" smtClean="0"/>
              <a:t>nettoyer</a:t>
            </a:r>
            <a:r>
              <a:rPr lang="en-US" sz="4000" dirty="0" smtClean="0"/>
              <a:t>.</a:t>
            </a:r>
            <a:r>
              <a:rPr sz="4000" dirty="0" smtClean="0"/>
              <a:t> </a:t>
            </a:r>
            <a:r>
              <a:rPr sz="4000" dirty="0" err="1" smtClean="0"/>
              <a:t>To</a:t>
            </a:r>
            <a:r>
              <a:rPr lang="en-US" sz="4000" dirty="0" err="1" smtClean="0"/>
              <a:t>us</a:t>
            </a:r>
            <a:r>
              <a:rPr lang="en-US" sz="4000" dirty="0" smtClean="0"/>
              <a:t> les </a:t>
            </a:r>
            <a:r>
              <a:rPr lang="en-US" sz="4000" dirty="0" err="1" smtClean="0"/>
              <a:t>jours</a:t>
            </a:r>
            <a:r>
              <a:rPr lang="en-US" sz="4000" dirty="0" smtClean="0"/>
              <a:t> </a:t>
            </a:r>
            <a:r>
              <a:rPr lang="en-US" sz="4000" dirty="0" err="1" smtClean="0"/>
              <a:t>il</a:t>
            </a:r>
            <a:r>
              <a:rPr lang="en-US" sz="4000" dirty="0" smtClean="0"/>
              <a:t> </a:t>
            </a:r>
            <a:r>
              <a:rPr lang="en-US" sz="4000" dirty="0" err="1" smtClean="0"/>
              <a:t>regarde</a:t>
            </a:r>
            <a:r>
              <a:rPr lang="en-US" sz="4000" dirty="0" smtClean="0"/>
              <a:t> les rouges à </a:t>
            </a:r>
            <a:r>
              <a:rPr lang="en-US" sz="4000" dirty="0" err="1" smtClean="0"/>
              <a:t>lèvres</a:t>
            </a:r>
            <a:r>
              <a:rPr lang="en-US" sz="4000" dirty="0" smtClean="0"/>
              <a:t> sur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.</a:t>
            </a:r>
            <a:r>
              <a:rPr sz="4000" dirty="0" smtClean="0"/>
              <a:t>   </a:t>
            </a:r>
            <a:endParaRPr sz="4000" dirty="0"/>
          </a:p>
        </p:txBody>
      </p:sp>
      <p:sp>
        <p:nvSpPr>
          <p:cNvPr id="145" name="Shape 145"/>
          <p:cNvSpPr/>
          <p:nvPr/>
        </p:nvSpPr>
        <p:spPr>
          <a:xfrm>
            <a:off x="3620299" y="9254066"/>
            <a:ext cx="52904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000" u="sng">
                <a:latin typeface="Avenir Book"/>
                <a:ea typeface="Avenir Book"/>
                <a:cs typeface="Avenir Book"/>
                <a:sym typeface="Avenir Book"/>
                <a:hlinkClick r:id="rId2"/>
              </a:rPr>
              <a:t>CC-BY-SA-NC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2017 Martina Bex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www.martinabex.com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The Comprehensible Classroom</a:t>
            </a:r>
          </a:p>
        </p:txBody>
      </p:sp>
      <p:pic>
        <p:nvPicPr>
          <p:cNvPr id="146" name="Screen Shot 2017-02-17 at 1.41.42 PM.png"/>
          <p:cNvPicPr/>
          <p:nvPr/>
        </p:nvPicPr>
        <p:blipFill>
          <a:blip r:embed="rId3">
            <a:extLst/>
          </a:blip>
          <a:srcRect t="5310" b="5310"/>
          <a:stretch>
            <a:fillRect/>
          </a:stretch>
        </p:blipFill>
        <p:spPr>
          <a:xfrm>
            <a:off x="836612" y="2791221"/>
            <a:ext cx="11331708" cy="6330108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2528929" y="9082820"/>
            <a:ext cx="828560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The Janitor Story From Crucial Accountability. Training Magazine. 7 Oct 2016. 13 Feb 2017. </a:t>
            </a:r>
            <a:r>
              <a:rPr sz="1000" u="sng">
                <a:latin typeface="Avenir Book"/>
                <a:ea typeface="Avenir Book"/>
                <a:cs typeface="Avenir Book"/>
                <a:sym typeface="Avenir Book"/>
                <a:hlinkClick r:id="rId4"/>
              </a:rPr>
              <a:t>https://www.youtube.com/watch?v=_DQYArmi5L0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816471" y="735023"/>
            <a:ext cx="11710525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sz="4000" dirty="0" err="1" smtClean="0"/>
              <a:t>To</a:t>
            </a:r>
            <a:r>
              <a:rPr lang="en-US" sz="4000" dirty="0" err="1" smtClean="0"/>
              <a:t>us</a:t>
            </a:r>
            <a:r>
              <a:rPr lang="en-US" sz="4000" dirty="0" smtClean="0"/>
              <a:t> les </a:t>
            </a:r>
            <a:r>
              <a:rPr lang="en-US" sz="4000" dirty="0" err="1" smtClean="0"/>
              <a:t>jours</a:t>
            </a:r>
            <a:r>
              <a:rPr sz="4000" dirty="0" smtClean="0"/>
              <a:t>, </a:t>
            </a:r>
            <a:r>
              <a:rPr lang="en-US" sz="4000" dirty="0" smtClean="0"/>
              <a:t>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</a:t>
            </a:r>
            <a:r>
              <a:rPr lang="en-US" sz="4000" dirty="0" err="1" smtClean="0"/>
              <a:t>nettoie</a:t>
            </a:r>
            <a:r>
              <a:rPr lang="en-US" sz="4000" dirty="0" smtClean="0"/>
              <a:t>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. </a:t>
            </a:r>
            <a:r>
              <a:rPr lang="en-US" sz="4000" dirty="0" err="1" smtClean="0"/>
              <a:t>C’est</a:t>
            </a:r>
            <a:r>
              <a:rPr lang="en-US" sz="4000" dirty="0" smtClean="0"/>
              <a:t> </a:t>
            </a:r>
            <a:r>
              <a:rPr lang="en-US" sz="4000" dirty="0" err="1" smtClean="0"/>
              <a:t>très</a:t>
            </a:r>
            <a:r>
              <a:rPr lang="en-US" sz="4000" dirty="0" smtClean="0"/>
              <a:t> difficile de </a:t>
            </a:r>
            <a:r>
              <a:rPr lang="en-US" sz="4000" dirty="0" err="1" smtClean="0"/>
              <a:t>nettoyer</a:t>
            </a:r>
            <a:r>
              <a:rPr lang="en-US" sz="4000" dirty="0" smtClean="0"/>
              <a:t>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.</a:t>
            </a:r>
            <a:endParaRPr sz="4000" dirty="0"/>
          </a:p>
        </p:txBody>
      </p:sp>
      <p:pic>
        <p:nvPicPr>
          <p:cNvPr id="150" name="Screen Shot 2017-02-17 at 1.41.42 PM.png"/>
          <p:cNvPicPr/>
          <p:nvPr/>
        </p:nvPicPr>
        <p:blipFill>
          <a:blip r:embed="rId2">
            <a:extLst/>
          </a:blip>
          <a:srcRect t="5310" b="5310"/>
          <a:stretch>
            <a:fillRect/>
          </a:stretch>
        </p:blipFill>
        <p:spPr>
          <a:xfrm>
            <a:off x="836612" y="2707059"/>
            <a:ext cx="11331708" cy="6330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" name="Group 153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151" name="Shape 151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152" name="Shape 152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816471" y="328758"/>
            <a:ext cx="11710525" cy="2392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400" dirty="0" smtClean="0"/>
              <a:t>Le </a:t>
            </a:r>
            <a:r>
              <a:rPr lang="en-US" sz="4400" dirty="0" err="1" smtClean="0"/>
              <a:t>gardien</a:t>
            </a:r>
            <a:r>
              <a:rPr lang="en-US" sz="4400" dirty="0" smtClean="0"/>
              <a:t> </a:t>
            </a:r>
            <a:r>
              <a:rPr lang="en-US" sz="4400" dirty="0" err="1" smtClean="0"/>
              <a:t>parle</a:t>
            </a:r>
            <a:r>
              <a:rPr lang="en-US" sz="4400" dirty="0" smtClean="0"/>
              <a:t> à la </a:t>
            </a:r>
            <a:r>
              <a:rPr lang="en-US" sz="4400" dirty="0" err="1" smtClean="0"/>
              <a:t>directrice</a:t>
            </a:r>
            <a:r>
              <a:rPr lang="en-US" sz="4400" dirty="0" smtClean="0"/>
              <a:t> du </a:t>
            </a:r>
            <a:r>
              <a:rPr lang="en-US" sz="4400" dirty="0" err="1" smtClean="0"/>
              <a:t>lycee</a:t>
            </a:r>
            <a:r>
              <a:rPr sz="4000" dirty="0" smtClean="0"/>
              <a:t>. </a:t>
            </a:r>
            <a:r>
              <a:rPr lang="en-US" sz="4000" dirty="0" smtClean="0"/>
              <a:t>La </a:t>
            </a:r>
            <a:r>
              <a:rPr lang="en-US" sz="4000" dirty="0" err="1" smtClean="0"/>
              <a:t>directrice</a:t>
            </a:r>
            <a:r>
              <a:rPr lang="en-US" sz="4000" dirty="0" smtClean="0"/>
              <a:t> du </a:t>
            </a:r>
            <a:r>
              <a:rPr lang="en-US" sz="4000" dirty="0" err="1" smtClean="0"/>
              <a:t>lycee</a:t>
            </a:r>
            <a:r>
              <a:rPr lang="en-US" sz="4000" dirty="0" smtClean="0"/>
              <a:t> fait </a:t>
            </a:r>
            <a:r>
              <a:rPr lang="en-US" sz="4000" dirty="0" err="1" smtClean="0"/>
              <a:t>une</a:t>
            </a:r>
            <a:r>
              <a:rPr lang="en-US" sz="4000" dirty="0" smtClean="0"/>
              <a:t> </a:t>
            </a:r>
            <a:r>
              <a:rPr lang="en-US" sz="4000" dirty="0" err="1" smtClean="0"/>
              <a:t>annonce</a:t>
            </a:r>
            <a:r>
              <a:rPr lang="en-US" sz="4000" dirty="0" smtClean="0"/>
              <a:t>. Ce </a:t>
            </a:r>
            <a:r>
              <a:rPr lang="en-US" sz="4000" dirty="0" err="1" smtClean="0"/>
              <a:t>n’est</a:t>
            </a:r>
            <a:r>
              <a:rPr lang="en-US" sz="4000" dirty="0" smtClean="0"/>
              <a:t> pas acceptable </a:t>
            </a:r>
            <a:r>
              <a:rPr lang="en-US" sz="4000" dirty="0" err="1" smtClean="0"/>
              <a:t>d’</a:t>
            </a:r>
            <a:r>
              <a:rPr lang="en-US" sz="4000" dirty="0" err="1" smtClean="0">
                <a:solidFill>
                  <a:srgbClr val="00B0F0"/>
                </a:solidFill>
              </a:rPr>
              <a:t>embrasser</a:t>
            </a:r>
            <a:r>
              <a:rPr lang="en-US" sz="4000" dirty="0" smtClean="0"/>
              <a:t>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. </a:t>
            </a:r>
            <a:endParaRPr sz="4000" dirty="0"/>
          </a:p>
        </p:txBody>
      </p:sp>
      <p:pic>
        <p:nvPicPr>
          <p:cNvPr id="156" name="Screen Shot 2017-02-17 at 1.41.13 PM.png"/>
          <p:cNvPicPr/>
          <p:nvPr/>
        </p:nvPicPr>
        <p:blipFill>
          <a:blip r:embed="rId2">
            <a:extLst/>
          </a:blip>
          <a:srcRect t="5310" b="5310"/>
          <a:stretch>
            <a:fillRect/>
          </a:stretch>
        </p:blipFill>
        <p:spPr>
          <a:xfrm>
            <a:off x="836612" y="2680349"/>
            <a:ext cx="11331708" cy="63301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9" name="Group 159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157" name="Shape 157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332893">
            <a:off x="1608438" y="2112496"/>
            <a:ext cx="3793524" cy="5528608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3585736" y="934839"/>
            <a:ext cx="583332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C’est</a:t>
            </a:r>
            <a:r>
              <a:rPr lang="en-US" sz="6000" dirty="0" smtClean="0">
                <a:latin typeface="Gotham Medium"/>
                <a:ea typeface="Gotham Medium"/>
                <a:cs typeface="Gotham Medium"/>
                <a:sym typeface="Gotham Medium"/>
              </a:rPr>
              <a:t>  </a:t>
            </a:r>
            <a:r>
              <a:rPr lang="en-US" sz="6000" dirty="0" err="1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une</a:t>
            </a:r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 glace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.</a:t>
            </a:r>
            <a:endParaRPr sz="60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5613400" y="1970659"/>
            <a:ext cx="6065691" cy="218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Est-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ce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qu’il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y a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sz="45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un</a:t>
            </a:r>
            <a:r>
              <a:rPr lang="en-US" sz="45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e</a:t>
            </a:r>
            <a:r>
              <a:rPr sz="45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glace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dans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sz="4500" dirty="0">
                <a:latin typeface="Gotham Medium"/>
                <a:ea typeface="Gotham Medium"/>
                <a:cs typeface="Gotham Medium"/>
                <a:sym typeface="Gotham Medium"/>
              </a:rPr>
              <a:t>la </a:t>
            </a:r>
            <a:r>
              <a:rPr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clas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s</a:t>
            </a:r>
            <a:r>
              <a:rPr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e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sz="4500" dirty="0">
                <a:latin typeface="Gotham Medium"/>
                <a:ea typeface="Gotham Medium"/>
                <a:cs typeface="Gotham Medium"/>
                <a:sym typeface="Gotham Medium"/>
              </a:rPr>
              <a:t>de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français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45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43" name="Shape 43"/>
          <p:cNvSpPr/>
          <p:nvPr/>
        </p:nvSpPr>
        <p:spPr>
          <a:xfrm>
            <a:off x="5610806" y="3880534"/>
            <a:ext cx="6065691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4500" dirty="0">
                <a:latin typeface="Gotham Medium"/>
                <a:ea typeface="Gotham Medium"/>
                <a:cs typeface="Gotham Medium"/>
                <a:sym typeface="Gotham Medium"/>
              </a:rPr>
              <a:t>Est-ce qu’il y a </a:t>
            </a:r>
            <a:r>
              <a:rPr lang="fr-FR" sz="4500" dirty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une glace</a:t>
            </a:r>
            <a:r>
              <a:rPr lang="fr-FR" sz="4500" dirty="0">
                <a:latin typeface="Gotham Medium"/>
                <a:ea typeface="Gotham Medium"/>
                <a:cs typeface="Gotham Medium"/>
                <a:sym typeface="Gotham Medium"/>
              </a:rPr>
              <a:t> dans </a:t>
            </a:r>
            <a:r>
              <a:rPr lang="fr-FR" sz="4500" dirty="0" smtClean="0">
                <a:latin typeface="Gotham Medium"/>
                <a:ea typeface="Gotham Medium"/>
                <a:cs typeface="Gotham Medium"/>
                <a:sym typeface="Gotham Medium"/>
              </a:rPr>
              <a:t>le lycée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45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44" name="Shape 44"/>
          <p:cNvSpPr/>
          <p:nvPr/>
        </p:nvSpPr>
        <p:spPr>
          <a:xfrm>
            <a:off x="5613400" y="5161707"/>
            <a:ext cx="6934200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4500" dirty="0">
                <a:latin typeface="Gotham Medium"/>
                <a:ea typeface="Gotham Medium"/>
                <a:cs typeface="Gotham Medium"/>
                <a:sym typeface="Gotham Medium"/>
              </a:rPr>
              <a:t>Est-ce qu’il y a </a:t>
            </a:r>
            <a:r>
              <a:rPr lang="fr-FR" sz="4500" dirty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une glace</a:t>
            </a:r>
            <a:r>
              <a:rPr lang="fr-FR" sz="4500" dirty="0">
                <a:latin typeface="Gotham Medium"/>
                <a:ea typeface="Gotham Medium"/>
                <a:cs typeface="Gotham Medium"/>
                <a:sym typeface="Gotham Medium"/>
              </a:rPr>
              <a:t> dans </a:t>
            </a:r>
            <a:r>
              <a:rPr lang="fr-FR" sz="4500" dirty="0" smtClean="0">
                <a:latin typeface="Gotham Medium"/>
                <a:ea typeface="Gotham Medium"/>
                <a:cs typeface="Gotham Medium"/>
                <a:sym typeface="Gotham Medium"/>
              </a:rPr>
              <a:t>votre maison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45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45" name="Shape 45"/>
          <p:cNvSpPr/>
          <p:nvPr/>
        </p:nvSpPr>
        <p:spPr>
          <a:xfrm>
            <a:off x="5613400" y="6584107"/>
            <a:ext cx="6705600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4500" dirty="0">
                <a:latin typeface="Gotham Medium"/>
                <a:ea typeface="Gotham Medium"/>
                <a:cs typeface="Gotham Medium"/>
                <a:sym typeface="Gotham Medium"/>
              </a:rPr>
              <a:t>Est-ce qu’il y a </a:t>
            </a:r>
            <a:r>
              <a:rPr lang="fr-FR" sz="4500" dirty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une glace</a:t>
            </a:r>
            <a:r>
              <a:rPr lang="fr-FR" sz="4500" dirty="0">
                <a:latin typeface="Gotham Medium"/>
                <a:ea typeface="Gotham Medium"/>
                <a:cs typeface="Gotham Medium"/>
                <a:sym typeface="Gotham Medium"/>
              </a:rPr>
              <a:t> dans </a:t>
            </a:r>
            <a:r>
              <a:rPr lang="fr-FR" sz="4500" dirty="0" smtClean="0">
                <a:latin typeface="Gotham Medium"/>
                <a:ea typeface="Gotham Medium"/>
                <a:cs typeface="Gotham Medium"/>
                <a:sym typeface="Gotham Medium"/>
              </a:rPr>
              <a:t>votre voiture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45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3653964" y="9016999"/>
            <a:ext cx="52904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000" u="sng">
                <a:latin typeface="Avenir Book"/>
                <a:ea typeface="Avenir Book"/>
                <a:cs typeface="Avenir Book"/>
                <a:sym typeface="Avenir Book"/>
                <a:hlinkClick r:id="rId3"/>
              </a:rPr>
              <a:t>CC-BY-SA-NC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2017 Martina Bex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www.martinabex.com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The Comprehensible Classroom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1" animBg="1" advAuto="0"/>
      <p:bldP spid="43" grpId="2" animBg="1" advAuto="0"/>
      <p:bldP spid="44" grpId="3" animBg="1" advAuto="0"/>
      <p:bldP spid="45" grpId="4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511671" y="218688"/>
            <a:ext cx="11921629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sz="4000" dirty="0" smtClean="0"/>
              <a:t>L</a:t>
            </a:r>
            <a:r>
              <a:rPr lang="en-US" sz="4000" dirty="0" smtClean="0"/>
              <a:t>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 </a:t>
            </a:r>
            <a:r>
              <a:rPr lang="en-US" sz="4000" dirty="0" err="1" smtClean="0"/>
              <a:t>écoutent</a:t>
            </a:r>
            <a:r>
              <a:rPr lang="en-US" sz="4000" dirty="0" smtClean="0"/>
              <a:t> </a:t>
            </a:r>
            <a:r>
              <a:rPr lang="en-US" sz="4000" dirty="0" err="1" smtClean="0"/>
              <a:t>l’annonce</a:t>
            </a:r>
            <a:r>
              <a:rPr sz="4000" dirty="0" smtClean="0"/>
              <a:t>. </a:t>
            </a:r>
            <a:r>
              <a:rPr lang="en-US" sz="4000" dirty="0" err="1" smtClean="0"/>
              <a:t>Elles</a:t>
            </a:r>
            <a:r>
              <a:rPr lang="en-US" sz="4000" dirty="0" smtClean="0"/>
              <a:t> </a:t>
            </a:r>
            <a:r>
              <a:rPr lang="en-US" sz="4000" dirty="0" err="1" smtClean="0"/>
              <a:t>vont</a:t>
            </a:r>
            <a:r>
              <a:rPr lang="en-US" sz="4000" dirty="0" smtClean="0"/>
              <a:t> aux toilettes avec </a:t>
            </a:r>
            <a:r>
              <a:rPr lang="en-US" sz="4000" dirty="0" err="1" smtClean="0"/>
              <a:t>leur</a:t>
            </a:r>
            <a:r>
              <a:rPr lang="en-US" sz="4000" dirty="0" smtClean="0"/>
              <a:t> rouge à </a:t>
            </a:r>
            <a:r>
              <a:rPr lang="en-US" sz="4000" dirty="0" err="1" smtClean="0"/>
              <a:t>lèvres</a:t>
            </a:r>
            <a:r>
              <a:rPr lang="en-US" sz="4000" dirty="0" smtClean="0"/>
              <a:t>.  </a:t>
            </a:r>
            <a:r>
              <a:rPr lang="en-US" sz="4000" dirty="0" err="1" smtClean="0"/>
              <a:t>Elles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00B0F0"/>
                </a:solidFill>
              </a:rPr>
              <a:t>se </a:t>
            </a:r>
            <a:r>
              <a:rPr lang="en-US" sz="4000" dirty="0" err="1" smtClean="0">
                <a:solidFill>
                  <a:srgbClr val="00B0F0"/>
                </a:solidFill>
              </a:rPr>
              <a:t>regardent</a:t>
            </a:r>
            <a:r>
              <a:rPr lang="en-US" sz="4000" dirty="0" smtClean="0">
                <a:solidFill>
                  <a:srgbClr val="00B0F0"/>
                </a:solidFill>
              </a:rPr>
              <a:t> </a:t>
            </a:r>
            <a:r>
              <a:rPr lang="en-US" sz="4000" dirty="0" err="1" smtClean="0"/>
              <a:t>dans</a:t>
            </a:r>
            <a:r>
              <a:rPr lang="en-US" sz="4000" dirty="0" smtClean="0"/>
              <a:t> la glace et </a:t>
            </a:r>
            <a:r>
              <a:rPr lang="en-US" sz="4000" dirty="0" err="1" smtClean="0"/>
              <a:t>elles</a:t>
            </a:r>
            <a:r>
              <a:rPr lang="en-US" sz="4000" dirty="0" smtClean="0"/>
              <a:t> </a:t>
            </a:r>
            <a:r>
              <a:rPr lang="en-US" sz="4000" dirty="0" err="1" smtClean="0">
                <a:solidFill>
                  <a:srgbClr val="00B0F0"/>
                </a:solidFill>
              </a:rPr>
              <a:t>embrassent</a:t>
            </a:r>
            <a:r>
              <a:rPr lang="en-US" sz="4000" dirty="0" smtClean="0"/>
              <a:t> la glace.</a:t>
            </a:r>
            <a:endParaRPr sz="4000" dirty="0"/>
          </a:p>
        </p:txBody>
      </p:sp>
      <p:pic>
        <p:nvPicPr>
          <p:cNvPr id="162" name="Screen Shot 2017-02-17 at 1.46.09 PM.png"/>
          <p:cNvPicPr/>
          <p:nvPr/>
        </p:nvPicPr>
        <p:blipFill>
          <a:blip r:embed="rId2">
            <a:extLst/>
          </a:blip>
          <a:srcRect t="5733" r="21392" b="6786"/>
          <a:stretch>
            <a:fillRect/>
          </a:stretch>
        </p:blipFill>
        <p:spPr>
          <a:xfrm>
            <a:off x="3067314" y="2537271"/>
            <a:ext cx="9101006" cy="6330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Screen Shot 2017-02-17 at 1.46.14 PM.png"/>
          <p:cNvPicPr/>
          <p:nvPr/>
        </p:nvPicPr>
        <p:blipFill>
          <a:blip r:embed="rId3">
            <a:extLst/>
          </a:blip>
          <a:srcRect l="29410" t="8029" r="38909" b="8029"/>
          <a:stretch>
            <a:fillRect/>
          </a:stretch>
        </p:blipFill>
        <p:spPr>
          <a:xfrm>
            <a:off x="836612" y="2537271"/>
            <a:ext cx="3822436" cy="6330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" name="Group 166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164" name="Shape 164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5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836612" y="747720"/>
            <a:ext cx="11710525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</a:t>
            </a:r>
            <a:r>
              <a:rPr lang="en-US" sz="4000" dirty="0" err="1" smtClean="0"/>
              <a:t>va</a:t>
            </a:r>
            <a:r>
              <a:rPr lang="en-US" sz="4000" dirty="0" smtClean="0"/>
              <a:t> aux toilettes, </a:t>
            </a:r>
            <a:r>
              <a:rPr lang="en-US" sz="4000" dirty="0" err="1" smtClean="0"/>
              <a:t>il</a:t>
            </a:r>
            <a:r>
              <a:rPr lang="en-US" sz="4000" dirty="0" smtClean="0"/>
              <a:t> </a:t>
            </a:r>
            <a:r>
              <a:rPr lang="en-US" sz="4000" dirty="0" err="1" smtClean="0"/>
              <a:t>voit</a:t>
            </a:r>
            <a:r>
              <a:rPr lang="en-US" sz="4000" dirty="0" smtClean="0"/>
              <a:t> </a:t>
            </a:r>
            <a:r>
              <a:rPr lang="en-US" sz="4000" dirty="0" err="1" smtClean="0"/>
              <a:t>tous</a:t>
            </a:r>
            <a:r>
              <a:rPr lang="en-US" sz="4000" dirty="0" smtClean="0"/>
              <a:t> les rouges à </a:t>
            </a:r>
            <a:r>
              <a:rPr lang="en-US" sz="4000" dirty="0" err="1" smtClean="0"/>
              <a:t>lèvres</a:t>
            </a:r>
            <a:r>
              <a:rPr lang="en-US" sz="4000" dirty="0" smtClean="0"/>
              <a:t> sur la glace. Il </a:t>
            </a:r>
            <a:r>
              <a:rPr lang="en-US" sz="4000" dirty="0" smtClean="0">
                <a:solidFill>
                  <a:srgbClr val="00B0F0"/>
                </a:solidFill>
              </a:rPr>
              <a:t>se </a:t>
            </a:r>
            <a:r>
              <a:rPr lang="en-US" sz="4000" dirty="0" err="1" smtClean="0">
                <a:solidFill>
                  <a:srgbClr val="00B0F0"/>
                </a:solidFill>
              </a:rPr>
              <a:t>fâche</a:t>
            </a:r>
            <a:r>
              <a:rPr lang="en-US" sz="4000" dirty="0" smtClean="0">
                <a:solidFill>
                  <a:srgbClr val="00B0F0"/>
                </a:solidFill>
              </a:rPr>
              <a:t> </a:t>
            </a:r>
            <a:r>
              <a:rPr lang="en-US" sz="4000" dirty="0" err="1" smtClean="0">
                <a:solidFill>
                  <a:srgbClr val="00B0F0"/>
                </a:solidFill>
              </a:rPr>
              <a:t>contre</a:t>
            </a:r>
            <a:r>
              <a:rPr lang="en-US" sz="4000" dirty="0" smtClean="0">
                <a:solidFill>
                  <a:srgbClr val="00B0F0"/>
                </a:solidFill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les </a:t>
            </a:r>
            <a:r>
              <a:rPr lang="en-US" sz="4000" dirty="0" err="1" smtClean="0">
                <a:solidFill>
                  <a:schemeClr val="tx1"/>
                </a:solidFill>
              </a:rPr>
              <a:t>filles</a:t>
            </a:r>
            <a:r>
              <a:rPr lang="en-US" sz="4000" dirty="0" smtClean="0"/>
              <a:t>.</a:t>
            </a:r>
            <a:endParaRPr sz="4000" dirty="0"/>
          </a:p>
        </p:txBody>
      </p:sp>
      <p:pic>
        <p:nvPicPr>
          <p:cNvPr id="169" name="Screen Shot 2017-02-17 at 1.46.44 PM.png"/>
          <p:cNvPicPr/>
          <p:nvPr/>
        </p:nvPicPr>
        <p:blipFill>
          <a:blip r:embed="rId2">
            <a:extLst/>
          </a:blip>
          <a:srcRect t="6625" b="6625"/>
          <a:stretch>
            <a:fillRect/>
          </a:stretch>
        </p:blipFill>
        <p:spPr>
          <a:xfrm>
            <a:off x="836612" y="2715877"/>
            <a:ext cx="11331708" cy="61438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" name="Group 172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170" name="Shape 170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171" name="Shape 171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816471" y="1090623"/>
            <a:ext cx="11710525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sz="4000" dirty="0" smtClean="0"/>
              <a:t> </a:t>
            </a:r>
            <a:r>
              <a:rPr lang="en-US" sz="4000" dirty="0" smtClean="0"/>
              <a:t>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</a:t>
            </a:r>
            <a:r>
              <a:rPr lang="en-US" sz="4000" dirty="0" err="1" smtClean="0"/>
              <a:t>va</a:t>
            </a:r>
            <a:r>
              <a:rPr lang="en-US" sz="4000" dirty="0" smtClean="0"/>
              <a:t> au bureau et </a:t>
            </a:r>
            <a:r>
              <a:rPr lang="en-US" sz="4000" dirty="0" err="1" smtClean="0"/>
              <a:t>il</a:t>
            </a:r>
            <a:r>
              <a:rPr lang="en-US" sz="4000" dirty="0" smtClean="0"/>
              <a:t> </a:t>
            </a:r>
            <a:r>
              <a:rPr lang="en-US" sz="4000" dirty="0" err="1" smtClean="0"/>
              <a:t>parle</a:t>
            </a:r>
            <a:r>
              <a:rPr lang="en-US" sz="4000" dirty="0" smtClean="0"/>
              <a:t> à la </a:t>
            </a:r>
            <a:r>
              <a:rPr lang="en-US" sz="4000" dirty="0" err="1" smtClean="0"/>
              <a:t>directrice</a:t>
            </a:r>
            <a:r>
              <a:rPr lang="en-US" sz="4000" dirty="0" smtClean="0"/>
              <a:t> du </a:t>
            </a:r>
            <a:r>
              <a:rPr lang="en-US" sz="4000" dirty="0" err="1" smtClean="0"/>
              <a:t>lycée</a:t>
            </a:r>
            <a:r>
              <a:rPr lang="en-US" sz="4000" dirty="0" smtClean="0"/>
              <a:t>. La </a:t>
            </a:r>
            <a:r>
              <a:rPr lang="en-US" sz="4000" dirty="0" err="1" smtClean="0"/>
              <a:t>directrice</a:t>
            </a:r>
            <a:r>
              <a:rPr lang="en-US" sz="4000" dirty="0" smtClean="0"/>
              <a:t> a un plan pour 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.</a:t>
            </a:r>
            <a:endParaRPr sz="4000" dirty="0"/>
          </a:p>
        </p:txBody>
      </p:sp>
      <p:pic>
        <p:nvPicPr>
          <p:cNvPr id="175" name="Screen Shot 2017-02-17 at 1.46.46 PM.png"/>
          <p:cNvPicPr/>
          <p:nvPr/>
        </p:nvPicPr>
        <p:blipFill>
          <a:blip r:embed="rId2">
            <a:extLst/>
          </a:blip>
          <a:srcRect t="6565" b="6565"/>
          <a:stretch>
            <a:fillRect/>
          </a:stretch>
        </p:blipFill>
        <p:spPr>
          <a:xfrm>
            <a:off x="836612" y="2774288"/>
            <a:ext cx="11331708" cy="61523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" name="Group 178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176" name="Shape 176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177" name="Shape 177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816471" y="391091"/>
            <a:ext cx="11710525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sz="4000" dirty="0"/>
              <a:t>La </a:t>
            </a:r>
            <a:r>
              <a:rPr sz="4000" dirty="0" err="1" smtClean="0"/>
              <a:t>direct</a:t>
            </a:r>
            <a:r>
              <a:rPr lang="en-US" sz="4000" dirty="0" err="1" smtClean="0"/>
              <a:t>rice</a:t>
            </a:r>
            <a:r>
              <a:rPr lang="en-US" sz="4000" dirty="0" smtClean="0"/>
              <a:t> </a:t>
            </a:r>
            <a:r>
              <a:rPr lang="en-US" sz="4000" dirty="0" err="1" smtClean="0"/>
              <a:t>annonce</a:t>
            </a:r>
            <a:r>
              <a:rPr sz="4000" dirty="0" smtClean="0"/>
              <a:t> </a:t>
            </a:r>
            <a:r>
              <a:rPr sz="4000" dirty="0" err="1" smtClean="0"/>
              <a:t>qu</a:t>
            </a:r>
            <a:r>
              <a:rPr lang="en-US" sz="4000" dirty="0" err="1" smtClean="0"/>
              <a:t>'elle</a:t>
            </a:r>
            <a:r>
              <a:rPr lang="en-US" sz="4000" dirty="0" smtClean="0"/>
              <a:t> </a:t>
            </a:r>
            <a:r>
              <a:rPr lang="en-US" sz="4000" dirty="0" err="1" smtClean="0"/>
              <a:t>doit</a:t>
            </a:r>
            <a:r>
              <a:rPr lang="en-US" sz="4000" dirty="0" smtClean="0"/>
              <a:t> </a:t>
            </a:r>
            <a:r>
              <a:rPr lang="en-US" sz="4000" dirty="0" err="1" smtClean="0"/>
              <a:t>parler</a:t>
            </a:r>
            <a:r>
              <a:rPr lang="en-US" sz="4000" dirty="0" smtClean="0"/>
              <a:t> avec les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.</a:t>
            </a:r>
            <a:r>
              <a:rPr sz="4000" dirty="0" smtClean="0"/>
              <a:t> L</a:t>
            </a:r>
            <a:r>
              <a:rPr lang="en-US" sz="4000" dirty="0" smtClean="0"/>
              <a:t>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 </a:t>
            </a:r>
            <a:r>
              <a:rPr lang="en-US" sz="4000" dirty="0" err="1" smtClean="0"/>
              <a:t>viennent</a:t>
            </a:r>
            <a:r>
              <a:rPr lang="en-US" sz="4000" dirty="0" smtClean="0"/>
              <a:t> au bureau</a:t>
            </a:r>
            <a:r>
              <a:rPr sz="4000" dirty="0" smtClean="0"/>
              <a:t>. </a:t>
            </a:r>
            <a:r>
              <a:rPr lang="en-US" sz="4000" dirty="0" err="1" smtClean="0"/>
              <a:t>Puis</a:t>
            </a:r>
            <a:r>
              <a:rPr lang="en-US" sz="4000" dirty="0" smtClean="0"/>
              <a:t> la </a:t>
            </a:r>
            <a:r>
              <a:rPr lang="en-US" sz="4000" dirty="0" err="1" smtClean="0"/>
              <a:t>directrice</a:t>
            </a:r>
            <a:r>
              <a:rPr lang="en-US" sz="4000" dirty="0" smtClean="0"/>
              <a:t> et les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 </a:t>
            </a:r>
            <a:r>
              <a:rPr lang="en-US" sz="4000" dirty="0" err="1" smtClean="0"/>
              <a:t>vont</a:t>
            </a:r>
            <a:r>
              <a:rPr lang="en-US" sz="4000" dirty="0" smtClean="0"/>
              <a:t> aux toilettes.</a:t>
            </a:r>
            <a:endParaRPr sz="4000" dirty="0"/>
          </a:p>
        </p:txBody>
      </p:sp>
      <p:pic>
        <p:nvPicPr>
          <p:cNvPr id="181" name="Screen Shot 2017-02-17 at 1.46.48 PM.png"/>
          <p:cNvPicPr/>
          <p:nvPr/>
        </p:nvPicPr>
        <p:blipFill>
          <a:blip r:embed="rId2">
            <a:extLst/>
          </a:blip>
          <a:srcRect t="6565" b="6565"/>
          <a:stretch>
            <a:fillRect/>
          </a:stretch>
        </p:blipFill>
        <p:spPr>
          <a:xfrm>
            <a:off x="836612" y="2774288"/>
            <a:ext cx="11331708" cy="61523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Group 184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182" name="Shape 182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816471" y="391091"/>
            <a:ext cx="11710525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</a:t>
            </a:r>
            <a:r>
              <a:rPr lang="en-US" sz="4000" dirty="0" err="1" smtClean="0"/>
              <a:t>est</a:t>
            </a:r>
            <a:r>
              <a:rPr lang="en-US" sz="4000" dirty="0" smtClean="0"/>
              <a:t> </a:t>
            </a:r>
            <a:r>
              <a:rPr lang="en-US" sz="4000" dirty="0" err="1" smtClean="0"/>
              <a:t>dans</a:t>
            </a:r>
            <a:r>
              <a:rPr lang="en-US" sz="4000" dirty="0" smtClean="0"/>
              <a:t> les toilettes</a:t>
            </a:r>
            <a:r>
              <a:rPr sz="4000" dirty="0" smtClean="0"/>
              <a:t>. </a:t>
            </a:r>
            <a:r>
              <a:rPr lang="en-US" sz="4000" dirty="0" smtClean="0"/>
              <a:t>Il y a beaucoup de rouges à </a:t>
            </a:r>
            <a:r>
              <a:rPr lang="en-US" sz="4000" dirty="0" err="1" smtClean="0"/>
              <a:t>lèvres</a:t>
            </a:r>
            <a:r>
              <a:rPr lang="en-US" sz="4000" dirty="0" smtClean="0"/>
              <a:t> sur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.</a:t>
            </a:r>
            <a:r>
              <a:rPr lang="en-US" dirty="0" smtClean="0"/>
              <a:t>  </a:t>
            </a:r>
            <a:r>
              <a:rPr lang="en-US" sz="4000" dirty="0" smtClean="0"/>
              <a:t>Les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 </a:t>
            </a:r>
            <a:r>
              <a:rPr lang="en-US" sz="4000" dirty="0" err="1" smtClean="0"/>
              <a:t>regardent</a:t>
            </a:r>
            <a:r>
              <a:rPr lang="en-US" sz="4000" dirty="0" smtClean="0"/>
              <a:t> 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et </a:t>
            </a:r>
            <a:r>
              <a:rPr lang="en-US" sz="4000" dirty="0" err="1" smtClean="0"/>
              <a:t>puis</a:t>
            </a:r>
            <a:r>
              <a:rPr lang="en-US" sz="4000" dirty="0" smtClean="0"/>
              <a:t> les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 </a:t>
            </a:r>
            <a:r>
              <a:rPr lang="en-US" sz="4000" dirty="0" err="1" smtClean="0"/>
              <a:t>regardent</a:t>
            </a:r>
            <a:r>
              <a:rPr lang="en-US" sz="4000" dirty="0" smtClean="0"/>
              <a:t>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.</a:t>
            </a:r>
            <a:r>
              <a:rPr sz="4000" dirty="0" smtClean="0"/>
              <a:t>  </a:t>
            </a:r>
            <a:endParaRPr sz="4000" dirty="0"/>
          </a:p>
        </p:txBody>
      </p:sp>
      <p:sp>
        <p:nvSpPr>
          <p:cNvPr id="187" name="Shape 187"/>
          <p:cNvSpPr/>
          <p:nvPr/>
        </p:nvSpPr>
        <p:spPr>
          <a:xfrm>
            <a:off x="3653964" y="9016999"/>
            <a:ext cx="52904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000" u="sng">
                <a:latin typeface="Avenir Book"/>
                <a:ea typeface="Avenir Book"/>
                <a:cs typeface="Avenir Book"/>
                <a:sym typeface="Avenir Book"/>
                <a:hlinkClick r:id="rId2"/>
              </a:rPr>
              <a:t>CC-BY-SA-NC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2017 Martina Bex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www.martinabex.com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The Comprehensible Classroom</a:t>
            </a:r>
          </a:p>
        </p:txBody>
      </p:sp>
      <p:pic>
        <p:nvPicPr>
          <p:cNvPr id="188" name="Screen Shot 2017-02-17 at 1.46.55 PM.png"/>
          <p:cNvPicPr/>
          <p:nvPr/>
        </p:nvPicPr>
        <p:blipFill>
          <a:blip r:embed="rId3">
            <a:extLst/>
          </a:blip>
          <a:srcRect t="6565" b="6565"/>
          <a:stretch>
            <a:fillRect/>
          </a:stretch>
        </p:blipFill>
        <p:spPr>
          <a:xfrm>
            <a:off x="836612" y="2774288"/>
            <a:ext cx="11331708" cy="61523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816471" y="391091"/>
            <a:ext cx="11710525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</a:t>
            </a:r>
            <a:r>
              <a:rPr lang="en-US" sz="4000" dirty="0" err="1" smtClean="0"/>
              <a:t>explique</a:t>
            </a:r>
            <a:r>
              <a:rPr lang="en-US" sz="4000" dirty="0" smtClean="0"/>
              <a:t> </a:t>
            </a:r>
            <a:r>
              <a:rPr lang="en-US" sz="4000" dirty="0" err="1" smtClean="0"/>
              <a:t>sa</a:t>
            </a:r>
            <a:r>
              <a:rPr lang="en-US" sz="4000" dirty="0" smtClean="0"/>
              <a:t> frustration.</a:t>
            </a:r>
            <a:r>
              <a:rPr sz="4000" dirty="0" smtClean="0"/>
              <a:t> </a:t>
            </a:r>
            <a:r>
              <a:rPr lang="en-US" sz="4000" dirty="0" smtClean="0"/>
              <a:t>Il </a:t>
            </a:r>
            <a:r>
              <a:rPr lang="en-US" sz="4000" dirty="0" err="1" smtClean="0"/>
              <a:t>explique</a:t>
            </a:r>
            <a:r>
              <a:rPr lang="en-US" sz="4000" dirty="0" smtClean="0"/>
              <a:t> </a:t>
            </a:r>
            <a:r>
              <a:rPr lang="en-US" sz="4000" dirty="0" err="1" smtClean="0"/>
              <a:t>qu’il</a:t>
            </a:r>
            <a:r>
              <a:rPr lang="en-US" sz="4000" dirty="0" smtClean="0"/>
              <a:t> </a:t>
            </a:r>
            <a:r>
              <a:rPr lang="en-US" sz="4000" dirty="0" err="1" smtClean="0"/>
              <a:t>doit</a:t>
            </a:r>
            <a:r>
              <a:rPr lang="en-US" sz="4000" dirty="0" smtClean="0"/>
              <a:t> </a:t>
            </a:r>
            <a:r>
              <a:rPr lang="en-US" sz="4000" dirty="0" err="1" smtClean="0"/>
              <a:t>nettoyer</a:t>
            </a:r>
            <a:r>
              <a:rPr lang="en-US" sz="4000" dirty="0" smtClean="0"/>
              <a:t>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 </a:t>
            </a:r>
            <a:r>
              <a:rPr lang="en-US" sz="4000" dirty="0" err="1" smtClean="0"/>
              <a:t>tous</a:t>
            </a:r>
            <a:r>
              <a:rPr lang="en-US" sz="4000" dirty="0" smtClean="0"/>
              <a:t> les </a:t>
            </a:r>
            <a:r>
              <a:rPr lang="en-US" sz="4000" dirty="0" err="1" smtClean="0"/>
              <a:t>jours</a:t>
            </a:r>
            <a:r>
              <a:rPr lang="en-US" sz="4000" dirty="0" smtClean="0"/>
              <a:t>. Il </a:t>
            </a:r>
            <a:r>
              <a:rPr lang="en-US" sz="4000" dirty="0" err="1" smtClean="0"/>
              <a:t>explique</a:t>
            </a:r>
            <a:r>
              <a:rPr lang="en-US" sz="4000" dirty="0" smtClean="0"/>
              <a:t> que </a:t>
            </a:r>
            <a:r>
              <a:rPr lang="en-US" sz="4000" dirty="0" err="1" smtClean="0"/>
              <a:t>c’est</a:t>
            </a:r>
            <a:r>
              <a:rPr lang="en-US" sz="4000" dirty="0" smtClean="0"/>
              <a:t> </a:t>
            </a:r>
            <a:r>
              <a:rPr lang="en-US" sz="4000" dirty="0" err="1" smtClean="0"/>
              <a:t>très</a:t>
            </a:r>
            <a:r>
              <a:rPr lang="en-US" sz="4000" dirty="0" smtClean="0"/>
              <a:t> difficile de </a:t>
            </a:r>
            <a:r>
              <a:rPr lang="en-US" sz="4000" dirty="0" err="1" smtClean="0"/>
              <a:t>nettoyer</a:t>
            </a:r>
            <a:r>
              <a:rPr lang="en-US" sz="4000" dirty="0" smtClean="0"/>
              <a:t>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.</a:t>
            </a:r>
            <a:endParaRPr sz="4000" dirty="0"/>
          </a:p>
        </p:txBody>
      </p:sp>
      <p:pic>
        <p:nvPicPr>
          <p:cNvPr id="191" name="Screen Shot 2017-02-17 at 1.46.56 PM.png"/>
          <p:cNvPicPr/>
          <p:nvPr/>
        </p:nvPicPr>
        <p:blipFill>
          <a:blip r:embed="rId2">
            <a:extLst/>
          </a:blip>
          <a:srcRect t="6565" b="6565"/>
          <a:stretch>
            <a:fillRect/>
          </a:stretch>
        </p:blipFill>
        <p:spPr>
          <a:xfrm>
            <a:off x="836612" y="2774288"/>
            <a:ext cx="11331708" cy="61523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Group 194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192" name="Shape 192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193" name="Shape 193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481509" y="-183463"/>
            <a:ext cx="11786691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Les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 </a:t>
            </a:r>
            <a:r>
              <a:rPr lang="en-US" sz="4000" dirty="0" err="1" smtClean="0"/>
              <a:t>écoutent</a:t>
            </a:r>
            <a:r>
              <a:rPr lang="en-US" sz="4000" dirty="0" smtClean="0"/>
              <a:t> le </a:t>
            </a:r>
            <a:r>
              <a:rPr lang="en-US" sz="4000" dirty="0" err="1" smtClean="0"/>
              <a:t>gardien</a:t>
            </a:r>
            <a:r>
              <a:rPr sz="4000" dirty="0" smtClean="0"/>
              <a:t>. </a:t>
            </a:r>
            <a:r>
              <a:rPr lang="en-US" sz="4000" dirty="0" err="1" smtClean="0"/>
              <a:t>Elles</a:t>
            </a:r>
            <a:r>
              <a:rPr lang="en-US" sz="4000" dirty="0" smtClean="0"/>
              <a:t> </a:t>
            </a:r>
            <a:r>
              <a:rPr lang="en-US" sz="4000" dirty="0" err="1" smtClean="0"/>
              <a:t>entendent</a:t>
            </a:r>
            <a:r>
              <a:rPr lang="en-US" sz="4000" dirty="0" smtClean="0"/>
              <a:t> 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, </a:t>
            </a:r>
            <a:r>
              <a:rPr lang="en-US" sz="4000" dirty="0" err="1" smtClean="0"/>
              <a:t>mais</a:t>
            </a:r>
            <a:r>
              <a:rPr lang="en-US" sz="4000" dirty="0" smtClean="0"/>
              <a:t> les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 ne </a:t>
            </a:r>
            <a:r>
              <a:rPr lang="en-US" sz="4000" dirty="0" err="1" smtClean="0">
                <a:solidFill>
                  <a:srgbClr val="00B0F0"/>
                </a:solidFill>
              </a:rPr>
              <a:t>s’y</a:t>
            </a:r>
            <a:r>
              <a:rPr lang="en-US" sz="4000" dirty="0" smtClean="0">
                <a:solidFill>
                  <a:srgbClr val="00B0F0"/>
                </a:solidFill>
              </a:rPr>
              <a:t> </a:t>
            </a:r>
            <a:r>
              <a:rPr lang="en-US" sz="4000" dirty="0" err="1" smtClean="0">
                <a:solidFill>
                  <a:srgbClr val="00B0F0"/>
                </a:solidFill>
              </a:rPr>
              <a:t>intéressent</a:t>
            </a:r>
            <a:r>
              <a:rPr lang="en-US" sz="4000" dirty="0" smtClean="0">
                <a:solidFill>
                  <a:srgbClr val="00B0F0"/>
                </a:solidFill>
              </a:rPr>
              <a:t> </a:t>
            </a:r>
            <a:r>
              <a:rPr lang="en-US" sz="4000" dirty="0" smtClean="0"/>
              <a:t>pas</a:t>
            </a:r>
            <a:r>
              <a:rPr sz="4000" dirty="0" smtClean="0"/>
              <a:t>. </a:t>
            </a:r>
            <a:r>
              <a:rPr lang="en-US" sz="4000" dirty="0" smtClean="0"/>
              <a:t>Le </a:t>
            </a:r>
            <a:r>
              <a:rPr lang="en-US" sz="4000" dirty="0" err="1" smtClean="0"/>
              <a:t>problème</a:t>
            </a:r>
            <a:r>
              <a:rPr lang="en-US" sz="4000" dirty="0" smtClean="0"/>
              <a:t> avec le </a:t>
            </a:r>
            <a:r>
              <a:rPr lang="en-US" sz="4000" dirty="0" err="1" smtClean="0"/>
              <a:t>nettoyage</a:t>
            </a:r>
            <a:r>
              <a:rPr lang="en-US" sz="4000" dirty="0" smtClean="0"/>
              <a:t> des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 </a:t>
            </a:r>
            <a:r>
              <a:rPr lang="en-US" sz="4000" dirty="0" err="1" smtClean="0"/>
              <a:t>n’est</a:t>
            </a:r>
            <a:r>
              <a:rPr lang="en-US" sz="4000" dirty="0" smtClean="0"/>
              <a:t> pas un </a:t>
            </a:r>
            <a:r>
              <a:rPr lang="en-US" sz="4000" dirty="0" err="1" smtClean="0"/>
              <a:t>problème</a:t>
            </a:r>
            <a:r>
              <a:rPr lang="en-US" sz="4000" dirty="0" smtClean="0"/>
              <a:t> pour les </a:t>
            </a:r>
            <a:r>
              <a:rPr lang="en-US" sz="4000" dirty="0" err="1" smtClean="0"/>
              <a:t>filles</a:t>
            </a:r>
            <a:r>
              <a:rPr sz="4000" dirty="0" smtClean="0"/>
              <a:t>.</a:t>
            </a:r>
            <a:endParaRPr sz="4000" dirty="0"/>
          </a:p>
        </p:txBody>
      </p:sp>
      <p:pic>
        <p:nvPicPr>
          <p:cNvPr id="197" name="Screen Shot 2017-02-17 at 1.47.01 PM.png"/>
          <p:cNvPicPr/>
          <p:nvPr/>
        </p:nvPicPr>
        <p:blipFill>
          <a:blip r:embed="rId2">
            <a:extLst/>
          </a:blip>
          <a:srcRect t="6565" b="6565"/>
          <a:stretch>
            <a:fillRect/>
          </a:stretch>
        </p:blipFill>
        <p:spPr>
          <a:xfrm>
            <a:off x="836612" y="2774288"/>
            <a:ext cx="11331708" cy="61523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" name="Group 200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198" name="Shape 198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199" name="Shape 199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828278" y="692689"/>
            <a:ext cx="1134824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err="1" smtClean="0"/>
              <a:t>Puis</a:t>
            </a:r>
            <a:r>
              <a:rPr lang="en-US" sz="4000" dirty="0" smtClean="0"/>
              <a:t> 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</a:t>
            </a:r>
            <a:r>
              <a:rPr lang="en-US" sz="4000" dirty="0" err="1" smtClean="0"/>
              <a:t>annonce</a:t>
            </a:r>
            <a:r>
              <a:rPr lang="en-US" sz="4000" dirty="0" smtClean="0"/>
              <a:t> </a:t>
            </a:r>
            <a:r>
              <a:rPr lang="en-US" sz="4000" dirty="0" err="1" smtClean="0"/>
              <a:t>qu’il</a:t>
            </a:r>
            <a:r>
              <a:rPr lang="en-US" sz="4000" dirty="0" smtClean="0"/>
              <a:t> </a:t>
            </a:r>
            <a:r>
              <a:rPr lang="en-US" sz="4000" dirty="0" err="1" smtClean="0"/>
              <a:t>va</a:t>
            </a:r>
            <a:r>
              <a:rPr lang="en-US" sz="4000" dirty="0" smtClean="0"/>
              <a:t> </a:t>
            </a:r>
            <a:r>
              <a:rPr lang="en-US" sz="4000" dirty="0" err="1" smtClean="0"/>
              <a:t>montrer</a:t>
            </a:r>
            <a:r>
              <a:rPr lang="en-US" dirty="0" smtClean="0"/>
              <a:t> </a:t>
            </a:r>
            <a:r>
              <a:rPr sz="4000" dirty="0" smtClean="0"/>
              <a:t> </a:t>
            </a:r>
            <a:r>
              <a:rPr lang="en-US" sz="4000" dirty="0" smtClean="0"/>
              <a:t>comment </a:t>
            </a:r>
            <a:r>
              <a:rPr lang="en-US" sz="4000" dirty="0" err="1" smtClean="0"/>
              <a:t>il</a:t>
            </a:r>
            <a:r>
              <a:rPr lang="en-US" sz="4000" dirty="0" smtClean="0"/>
              <a:t> </a:t>
            </a:r>
            <a:r>
              <a:rPr lang="en-US" sz="4000" dirty="0" err="1" smtClean="0"/>
              <a:t>nettoie</a:t>
            </a:r>
            <a:r>
              <a:rPr lang="en-US" sz="4000" dirty="0" smtClean="0"/>
              <a:t>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.</a:t>
            </a:r>
            <a:endParaRPr sz="4000" dirty="0"/>
          </a:p>
        </p:txBody>
      </p:sp>
      <p:pic>
        <p:nvPicPr>
          <p:cNvPr id="203" name="Screen Shot 2017-02-17 at 1.47.09 PM.png"/>
          <p:cNvPicPr/>
          <p:nvPr/>
        </p:nvPicPr>
        <p:blipFill>
          <a:blip r:embed="rId2">
            <a:extLst/>
          </a:blip>
          <a:srcRect t="6565" b="6565"/>
          <a:stretch>
            <a:fillRect/>
          </a:stretch>
        </p:blipFill>
        <p:spPr>
          <a:xfrm>
            <a:off x="836612" y="2774288"/>
            <a:ext cx="11331708" cy="61523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" name="Group 206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204" name="Shape 204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205" name="Shape 205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828278" y="692689"/>
            <a:ext cx="1134824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</a:t>
            </a:r>
            <a:r>
              <a:rPr lang="en-US" sz="4000" dirty="0" err="1" smtClean="0"/>
              <a:t>explique</a:t>
            </a:r>
            <a:r>
              <a:rPr lang="en-US" sz="4000" dirty="0" smtClean="0"/>
              <a:t> </a:t>
            </a:r>
            <a:r>
              <a:rPr lang="en-US" sz="4000" dirty="0" err="1" smtClean="0"/>
              <a:t>qu’il</a:t>
            </a:r>
            <a:r>
              <a:rPr lang="en-US" sz="4000" dirty="0" smtClean="0"/>
              <a:t> </a:t>
            </a:r>
            <a:r>
              <a:rPr lang="en-US" sz="4000" dirty="0" err="1" smtClean="0"/>
              <a:t>utilise</a:t>
            </a:r>
            <a:r>
              <a:rPr lang="en-US" sz="4000" dirty="0" smtClean="0"/>
              <a:t> un </a:t>
            </a:r>
            <a:r>
              <a:rPr lang="en-US" sz="4000" dirty="0" err="1" smtClean="0"/>
              <a:t>balai</a:t>
            </a:r>
            <a:r>
              <a:rPr lang="en-US" sz="4000" dirty="0" smtClean="0"/>
              <a:t> à laver      pour </a:t>
            </a:r>
            <a:r>
              <a:rPr lang="en-US" sz="4000" dirty="0" err="1" smtClean="0"/>
              <a:t>nettoyer</a:t>
            </a:r>
            <a:r>
              <a:rPr lang="en-US" sz="4000" dirty="0" smtClean="0"/>
              <a:t> les </a:t>
            </a:r>
            <a:r>
              <a:rPr lang="en-US" sz="4000" dirty="0" err="1" smtClean="0"/>
              <a:t>glaces</a:t>
            </a:r>
            <a:r>
              <a:rPr sz="4000" dirty="0" smtClean="0"/>
              <a:t>.</a:t>
            </a:r>
            <a:endParaRPr sz="4000" dirty="0"/>
          </a:p>
        </p:txBody>
      </p:sp>
      <p:pic>
        <p:nvPicPr>
          <p:cNvPr id="209" name="Screen Shot 2017-02-17 at 1.47.22 PM.png"/>
          <p:cNvPicPr/>
          <p:nvPr/>
        </p:nvPicPr>
        <p:blipFill>
          <a:blip r:embed="rId2">
            <a:extLst/>
          </a:blip>
          <a:srcRect t="6565" b="6565"/>
          <a:stretch>
            <a:fillRect/>
          </a:stretch>
        </p:blipFill>
        <p:spPr>
          <a:xfrm>
            <a:off x="836612" y="2774288"/>
            <a:ext cx="11331708" cy="61523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" name="Group 212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210" name="Shape 210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211" name="Shape 211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828278" y="692689"/>
            <a:ext cx="1134824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</a:t>
            </a:r>
            <a:r>
              <a:rPr lang="en-US" sz="4000" dirty="0" err="1" smtClean="0"/>
              <a:t>montre</a:t>
            </a:r>
            <a:r>
              <a:rPr lang="en-US" sz="4000" dirty="0" smtClean="0"/>
              <a:t> </a:t>
            </a:r>
            <a:r>
              <a:rPr lang="en-US" sz="4000" dirty="0" err="1" smtClean="0"/>
              <a:t>qu’il</a:t>
            </a:r>
            <a:r>
              <a:rPr lang="en-US" sz="4000" dirty="0" smtClean="0"/>
              <a:t> </a:t>
            </a:r>
            <a:r>
              <a:rPr lang="en-US" sz="4000" dirty="0" err="1" smtClean="0"/>
              <a:t>nettoie</a:t>
            </a:r>
            <a:r>
              <a:rPr lang="en-US" sz="4000" dirty="0" smtClean="0"/>
              <a:t>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 avec le </a:t>
            </a:r>
            <a:r>
              <a:rPr lang="en-US" sz="4000" dirty="0" err="1" smtClean="0"/>
              <a:t>balai</a:t>
            </a:r>
            <a:r>
              <a:rPr lang="en-US" sz="4000" dirty="0" smtClean="0"/>
              <a:t> à laver.</a:t>
            </a:r>
            <a:endParaRPr sz="4000" dirty="0"/>
          </a:p>
        </p:txBody>
      </p:sp>
      <p:pic>
        <p:nvPicPr>
          <p:cNvPr id="215" name="Screen Shot 2017-02-17 at 1.47.42 PM.png"/>
          <p:cNvPicPr/>
          <p:nvPr/>
        </p:nvPicPr>
        <p:blipFill>
          <a:blip r:embed="rId2">
            <a:extLst/>
          </a:blip>
          <a:srcRect t="6565" b="6565"/>
          <a:stretch>
            <a:fillRect/>
          </a:stretch>
        </p:blipFill>
        <p:spPr>
          <a:xfrm>
            <a:off x="836612" y="2774288"/>
            <a:ext cx="11331708" cy="61523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Group 218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216" name="Shape 216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217" name="Shape 217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06608" y="934839"/>
            <a:ext cx="1259158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en-US" sz="6000" dirty="0" smtClean="0">
                <a:latin typeface="Gotham Medium"/>
                <a:ea typeface="Gotham Medium"/>
                <a:cs typeface="Gotham Medium"/>
                <a:sym typeface="Gotham Medium"/>
              </a:rPr>
              <a:t>Le garcon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sz="6000" dirty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se </a:t>
            </a:r>
            <a:r>
              <a:rPr lang="en-US" sz="60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regarde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dans</a:t>
            </a:r>
            <a:r>
              <a:rPr lang="en-US" sz="6000" dirty="0" smtClean="0">
                <a:latin typeface="Gotham Medium"/>
                <a:ea typeface="Gotham Medium"/>
                <a:cs typeface="Gotham Medium"/>
                <a:sym typeface="Gotham Medium"/>
              </a:rPr>
              <a:t> la glace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. </a:t>
            </a:r>
            <a:endParaRPr sz="60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5562600" y="2342306"/>
            <a:ext cx="6703271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Vous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vous</a:t>
            </a:r>
            <a:r>
              <a:rPr lang="en-US" sz="4500" dirty="0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regardez</a:t>
            </a:r>
            <a:r>
              <a:rPr lang="en-US" sz="4500" dirty="0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dans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la glace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45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pic>
        <p:nvPicPr>
          <p:cNvPr id="5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100765">
            <a:off x="1114021" y="2753712"/>
            <a:ext cx="4071333" cy="4246176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5592800" y="4243362"/>
            <a:ext cx="6703271" cy="218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Vous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vous</a:t>
            </a:r>
            <a:r>
              <a:rPr lang="en-US" sz="4500" dirty="0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brossez</a:t>
            </a:r>
            <a:r>
              <a:rPr lang="en-US" sz="4500" dirty="0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 les dents </a:t>
            </a:r>
            <a:r>
              <a:rPr lang="en-US" sz="4500" dirty="0" err="1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quand</a:t>
            </a:r>
            <a:r>
              <a:rPr lang="en-US" sz="4500" dirty="0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vous</a:t>
            </a:r>
            <a:r>
              <a:rPr lang="en-US" sz="4500" dirty="0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vous</a:t>
            </a:r>
            <a:r>
              <a:rPr lang="en-US" sz="4500" dirty="0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regardez</a:t>
            </a:r>
            <a:r>
              <a:rPr lang="en-US" sz="4500" dirty="0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>
                <a:latin typeface="Gotham Medium"/>
                <a:ea typeface="Gotham Medium"/>
                <a:cs typeface="Gotham Medium"/>
                <a:sym typeface="Gotham Medium"/>
              </a:rPr>
              <a:t>dans</a:t>
            </a:r>
            <a:r>
              <a:rPr lang="en-US" sz="4500" dirty="0">
                <a:latin typeface="Gotham Medium"/>
                <a:ea typeface="Gotham Medium"/>
                <a:cs typeface="Gotham Medium"/>
                <a:sym typeface="Gotham Medium"/>
              </a:rPr>
              <a:t> la 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glace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45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3653964" y="9016999"/>
            <a:ext cx="52904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000" u="sng">
                <a:latin typeface="Avenir Book"/>
                <a:ea typeface="Avenir Book"/>
                <a:cs typeface="Avenir Book"/>
                <a:sym typeface="Avenir Book"/>
                <a:hlinkClick r:id="rId3"/>
              </a:rPr>
              <a:t>CC-BY-SA-NC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2017 Martina Bex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www.martinabex.com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The Comprehensible Classroom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92800" y="6476841"/>
            <a:ext cx="6421399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algn="l">
              <a:defRPr sz="1800"/>
            </a:pPr>
            <a:r>
              <a:rPr lang="fr-FR" sz="4400" dirty="0" smtClean="0">
                <a:latin typeface="Gotham Medium"/>
                <a:ea typeface="Gotham Medium"/>
                <a:cs typeface="Gotham Medium"/>
                <a:sym typeface="Gotham Medium"/>
              </a:rPr>
              <a:t>Vous </a:t>
            </a:r>
            <a:r>
              <a:rPr lang="fr-FR" sz="4400" dirty="0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vous lavez </a:t>
            </a:r>
            <a:r>
              <a:rPr lang="fr-FR" sz="4400" dirty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les </a:t>
            </a:r>
            <a:r>
              <a:rPr lang="fr-FR" sz="4400" dirty="0" smtClean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mains </a:t>
            </a:r>
            <a:r>
              <a:rPr lang="fr-FR" sz="4400" dirty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quand</a:t>
            </a:r>
            <a:r>
              <a:rPr lang="fr-FR" sz="4400" dirty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fr-FR" sz="4400" dirty="0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vous vous regardez </a:t>
            </a:r>
            <a:r>
              <a:rPr lang="fr-FR" sz="4400" dirty="0">
                <a:latin typeface="Gotham Medium"/>
                <a:ea typeface="Gotham Medium"/>
                <a:cs typeface="Gotham Medium"/>
                <a:sym typeface="Gotham Medium"/>
              </a:rPr>
              <a:t>dans la glace?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1" animBg="1" advAuto="0"/>
      <p:bldP spid="51" grpId="2" animBg="1" advAuto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828278" y="323358"/>
            <a:ext cx="11348244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Les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 ne </a:t>
            </a:r>
            <a:r>
              <a:rPr lang="en-US" sz="4000" dirty="0" err="1" smtClean="0"/>
              <a:t>sont</a:t>
            </a:r>
            <a:r>
              <a:rPr lang="en-US" sz="4000" dirty="0" smtClean="0"/>
              <a:t> pas </a:t>
            </a:r>
            <a:r>
              <a:rPr lang="en-US" sz="4000" dirty="0" err="1" smtClean="0"/>
              <a:t>intéressées</a:t>
            </a:r>
            <a:r>
              <a:rPr lang="en-US" sz="4000" dirty="0" smtClean="0"/>
              <a:t>.  </a:t>
            </a:r>
            <a:r>
              <a:rPr lang="en-US" sz="4000" dirty="0" err="1" smtClean="0"/>
              <a:t>Elles</a:t>
            </a:r>
            <a:r>
              <a:rPr lang="en-US" sz="4000" dirty="0" smtClean="0"/>
              <a:t> ne </a:t>
            </a:r>
            <a:r>
              <a:rPr lang="en-US" sz="4000" dirty="0" smtClean="0">
                <a:solidFill>
                  <a:srgbClr val="00B0F0"/>
                </a:solidFill>
              </a:rPr>
              <a:t>se </a:t>
            </a:r>
            <a:r>
              <a:rPr lang="en-US" sz="4000" dirty="0" err="1" smtClean="0">
                <a:solidFill>
                  <a:srgbClr val="00B0F0"/>
                </a:solidFill>
              </a:rPr>
              <a:t>soucient</a:t>
            </a:r>
            <a:r>
              <a:rPr lang="en-US" sz="4000" dirty="0" smtClean="0"/>
              <a:t> pas du </a:t>
            </a:r>
            <a:r>
              <a:rPr lang="en-US" sz="4000" dirty="0" err="1" smtClean="0"/>
              <a:t>problème</a:t>
            </a:r>
            <a:r>
              <a:rPr lang="en-US" sz="4000" dirty="0" smtClean="0"/>
              <a:t> du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.</a:t>
            </a:r>
            <a:r>
              <a:rPr sz="4000" dirty="0" smtClean="0"/>
              <a:t> </a:t>
            </a:r>
            <a:r>
              <a:rPr lang="en-US" sz="4000" dirty="0" err="1" smtClean="0"/>
              <a:t>Elles</a:t>
            </a:r>
            <a:r>
              <a:rPr lang="en-US" sz="4000" dirty="0" smtClean="0"/>
              <a:t> ne </a:t>
            </a:r>
            <a:r>
              <a:rPr lang="en-US" sz="4000" dirty="0" err="1" smtClean="0"/>
              <a:t>respectent</a:t>
            </a:r>
            <a:r>
              <a:rPr lang="en-US" sz="4000" dirty="0" smtClean="0"/>
              <a:t> pas 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.</a:t>
            </a:r>
            <a:endParaRPr sz="4000" dirty="0"/>
          </a:p>
        </p:txBody>
      </p:sp>
      <p:pic>
        <p:nvPicPr>
          <p:cNvPr id="221" name="Screen Shot 2017-02-17 at 1.47.06 PM.png"/>
          <p:cNvPicPr/>
          <p:nvPr/>
        </p:nvPicPr>
        <p:blipFill>
          <a:blip r:embed="rId2">
            <a:extLst/>
          </a:blip>
          <a:srcRect t="6565" b="6565"/>
          <a:stretch>
            <a:fillRect/>
          </a:stretch>
        </p:blipFill>
        <p:spPr>
          <a:xfrm>
            <a:off x="836612" y="2774288"/>
            <a:ext cx="11331708" cy="61523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" name="Group 224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222" name="Shape 222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223" name="Shape 223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roup 229"/>
          <p:cNvGrpSpPr/>
          <p:nvPr/>
        </p:nvGrpSpPr>
        <p:grpSpPr>
          <a:xfrm>
            <a:off x="679184" y="387777"/>
            <a:ext cx="11646431" cy="7589709"/>
            <a:chOff x="115813" y="-97034"/>
            <a:chExt cx="11646430" cy="7589708"/>
          </a:xfrm>
        </p:grpSpPr>
        <p:pic>
          <p:nvPicPr>
            <p:cNvPr id="226" name="Screen Shot 2017-02-17 at 1.46.44 PM.png"/>
            <p:cNvPicPr/>
            <p:nvPr/>
          </p:nvPicPr>
          <p:blipFill>
            <a:blip r:embed="rId2">
              <a:extLst/>
            </a:blip>
            <a:srcRect t="6625" b="17481"/>
            <a:stretch>
              <a:fillRect/>
            </a:stretch>
          </p:blipFill>
          <p:spPr>
            <a:xfrm>
              <a:off x="273240" y="2117714"/>
              <a:ext cx="11331708" cy="53749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7" name="Shape 227"/>
            <p:cNvSpPr/>
            <p:nvPr/>
          </p:nvSpPr>
          <p:spPr>
            <a:xfrm>
              <a:off x="115813" y="-97034"/>
              <a:ext cx="11646430" cy="1712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12600">
                  <a:solidFill>
                    <a:srgbClr val="C82506"/>
                  </a:solidFill>
                  <a:latin typeface="Gotham Medium"/>
                  <a:ea typeface="Gotham Medium"/>
                  <a:cs typeface="Gotham Medium"/>
                  <a:sym typeface="Gotham Medium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9600" dirty="0" smtClean="0">
                  <a:solidFill>
                    <a:srgbClr val="C82506"/>
                  </a:solidFill>
                </a:rPr>
                <a:t>ROUGE À LÈVRES</a:t>
              </a:r>
              <a:endParaRPr sz="9600" dirty="0">
                <a:solidFill>
                  <a:srgbClr val="C82506"/>
                </a:solidFill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>
              <a:off x="565762" y="1481929"/>
              <a:ext cx="10746531" cy="1764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9000">
                  <a:solidFill>
                    <a:srgbClr val="EC5D57"/>
                  </a:solidFill>
                  <a:latin typeface="Gotham Medium"/>
                  <a:ea typeface="Gotham Medium"/>
                  <a:cs typeface="Gotham Medium"/>
                  <a:sym typeface="Gotham Medium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9000" dirty="0" smtClean="0">
                  <a:solidFill>
                    <a:srgbClr val="EC5D57"/>
                  </a:solidFill>
                </a:rPr>
                <a:t>P</a:t>
              </a:r>
              <a:r>
                <a:rPr lang="en-US" sz="9000" dirty="0" smtClean="0">
                  <a:solidFill>
                    <a:srgbClr val="EC5D57"/>
                  </a:solidFill>
                </a:rPr>
                <a:t>OU</a:t>
              </a:r>
              <a:r>
                <a:rPr sz="9000" dirty="0" smtClean="0">
                  <a:solidFill>
                    <a:srgbClr val="EC5D57"/>
                  </a:solidFill>
                </a:rPr>
                <a:t>R</a:t>
              </a:r>
              <a:r>
                <a:rPr lang="en-US" sz="9000" dirty="0" smtClean="0">
                  <a:solidFill>
                    <a:srgbClr val="EC5D57"/>
                  </a:solidFill>
                </a:rPr>
                <a:t> </a:t>
              </a:r>
              <a:r>
                <a:rPr sz="9000" dirty="0" smtClean="0">
                  <a:solidFill>
                    <a:srgbClr val="EC5D57"/>
                  </a:solidFill>
                </a:rPr>
                <a:t>L</a:t>
              </a:r>
              <a:r>
                <a:rPr lang="en-US" sz="9000" dirty="0" smtClean="0">
                  <a:solidFill>
                    <a:srgbClr val="EC5D57"/>
                  </a:solidFill>
                </a:rPr>
                <a:t>E</a:t>
              </a:r>
              <a:r>
                <a:rPr sz="9000" dirty="0" smtClean="0">
                  <a:solidFill>
                    <a:srgbClr val="EC5D57"/>
                  </a:solidFill>
                </a:rPr>
                <a:t> </a:t>
              </a:r>
              <a:r>
                <a:rPr lang="en-US" sz="9000" dirty="0" smtClean="0">
                  <a:solidFill>
                    <a:srgbClr val="EC5D57"/>
                  </a:solidFill>
                </a:rPr>
                <a:t>GARDIEN</a:t>
              </a:r>
              <a:endParaRPr sz="9000" dirty="0">
                <a:solidFill>
                  <a:srgbClr val="EC5D57"/>
                </a:solidFill>
              </a:endParaRPr>
            </a:p>
          </p:txBody>
        </p:sp>
      </p:grpSp>
      <p:sp>
        <p:nvSpPr>
          <p:cNvPr id="230" name="Shape 230"/>
          <p:cNvSpPr/>
          <p:nvPr/>
        </p:nvSpPr>
        <p:spPr>
          <a:xfrm>
            <a:off x="828278" y="7658422"/>
            <a:ext cx="11348244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u="sng">
                <a:latin typeface="Gotham Medium"/>
                <a:ea typeface="Gotham Medium"/>
                <a:cs typeface="Gotham Medium"/>
                <a:sym typeface="Gotham Medium"/>
                <a:hlinkClick r:id="rId3"/>
              </a:defRPr>
            </a:lvl1pPr>
          </a:lstStyle>
          <a:p>
            <a:pPr lvl="0">
              <a:defRPr sz="1800" u="none"/>
            </a:pPr>
            <a:r>
              <a:rPr lang="en-US" sz="3600" u="sng" dirty="0" smtClean="0">
                <a:hlinkClick r:id="rId3"/>
              </a:rPr>
              <a:t>MAINTENANT, CLIQUEZ ICI POUR VOIR LA</a:t>
            </a:r>
            <a:r>
              <a:rPr sz="3600" u="sng" dirty="0" smtClean="0">
                <a:hlinkClick r:id="rId3"/>
              </a:rPr>
              <a:t> VID</a:t>
            </a:r>
            <a:r>
              <a:rPr lang="en-US" sz="3600" u="sng" dirty="0" smtClean="0">
                <a:hlinkClick r:id="rId3"/>
              </a:rPr>
              <a:t>É</a:t>
            </a:r>
            <a:r>
              <a:rPr sz="3600" u="sng" dirty="0" smtClean="0">
                <a:hlinkClick r:id="rId3"/>
              </a:rPr>
              <a:t>O</a:t>
            </a:r>
            <a:r>
              <a:rPr sz="3600" u="sng" dirty="0">
                <a:hlinkClick r:id="rId3"/>
              </a:rPr>
              <a:t>…</a:t>
            </a:r>
          </a:p>
        </p:txBody>
      </p:sp>
      <p:grpSp>
        <p:nvGrpSpPr>
          <p:cNvPr id="233" name="Group 233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231" name="Shape 231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roup 238"/>
          <p:cNvGrpSpPr/>
          <p:nvPr/>
        </p:nvGrpSpPr>
        <p:grpSpPr>
          <a:xfrm>
            <a:off x="679184" y="689620"/>
            <a:ext cx="11646431" cy="7287866"/>
            <a:chOff x="115813" y="204809"/>
            <a:chExt cx="11646430" cy="7287865"/>
          </a:xfrm>
        </p:grpSpPr>
        <p:pic>
          <p:nvPicPr>
            <p:cNvPr id="235" name="Screen Shot 2017-02-17 at 1.46.44 PM.png"/>
            <p:cNvPicPr/>
            <p:nvPr/>
          </p:nvPicPr>
          <p:blipFill>
            <a:blip r:embed="rId2">
              <a:extLst/>
            </a:blip>
            <a:srcRect t="6625" b="17481"/>
            <a:stretch>
              <a:fillRect/>
            </a:stretch>
          </p:blipFill>
          <p:spPr>
            <a:xfrm>
              <a:off x="273240" y="2117714"/>
              <a:ext cx="11331708" cy="53749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Shape 236"/>
            <p:cNvSpPr/>
            <p:nvPr/>
          </p:nvSpPr>
          <p:spPr>
            <a:xfrm>
              <a:off x="115813" y="204809"/>
              <a:ext cx="11646430" cy="1108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12600">
                  <a:solidFill>
                    <a:srgbClr val="C82506"/>
                  </a:solidFill>
                  <a:latin typeface="Gotham Medium"/>
                  <a:ea typeface="Gotham Medium"/>
                  <a:cs typeface="Gotham Medium"/>
                  <a:sym typeface="Gotham Medium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6000" dirty="0" smtClean="0">
                  <a:solidFill>
                    <a:srgbClr val="FF0000"/>
                  </a:solidFill>
                </a:rPr>
                <a:t>ROUGE </a:t>
              </a:r>
              <a:r>
                <a:rPr lang="en-US" sz="6000" dirty="0">
                  <a:solidFill>
                    <a:srgbClr val="FF0000"/>
                  </a:solidFill>
                </a:rPr>
                <a:t>À LÈVRES</a:t>
              </a:r>
            </a:p>
          </p:txBody>
        </p:sp>
        <p:sp>
          <p:nvSpPr>
            <p:cNvPr id="237" name="Shape 237"/>
            <p:cNvSpPr/>
            <p:nvPr/>
          </p:nvSpPr>
          <p:spPr>
            <a:xfrm>
              <a:off x="2040525" y="981018"/>
              <a:ext cx="7797005" cy="1611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9000">
                  <a:solidFill>
                    <a:srgbClr val="EC5D57"/>
                  </a:solidFill>
                  <a:latin typeface="Gotham Medium"/>
                  <a:ea typeface="Gotham Medium"/>
                  <a:cs typeface="Gotham Medium"/>
                  <a:sym typeface="Gotham Medium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9000" dirty="0" smtClean="0">
                  <a:solidFill>
                    <a:srgbClr val="EC5D57"/>
                  </a:solidFill>
                </a:rPr>
                <a:t>pour le </a:t>
              </a:r>
              <a:r>
                <a:rPr lang="en-US" sz="9000" dirty="0" err="1" smtClean="0">
                  <a:solidFill>
                    <a:srgbClr val="EC5D57"/>
                  </a:solidFill>
                </a:rPr>
                <a:t>gardien</a:t>
              </a:r>
              <a:endParaRPr sz="9000" dirty="0">
                <a:solidFill>
                  <a:srgbClr val="EC5D57"/>
                </a:solidFill>
              </a:endParaRPr>
            </a:p>
          </p:txBody>
        </p:sp>
      </p:grpSp>
      <p:sp>
        <p:nvSpPr>
          <p:cNvPr id="239" name="Shape 239"/>
          <p:cNvSpPr/>
          <p:nvPr/>
        </p:nvSpPr>
        <p:spPr>
          <a:xfrm>
            <a:off x="563371" y="7957156"/>
            <a:ext cx="11878058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sz="3600" dirty="0"/>
              <a:t>MATAMOSCAS: </a:t>
            </a:r>
            <a:r>
              <a:rPr sz="3600" dirty="0" smtClean="0"/>
              <a:t>IDENTIFI</a:t>
            </a:r>
            <a:r>
              <a:rPr lang="en-US" sz="3600" dirty="0" smtClean="0"/>
              <a:t>E</a:t>
            </a:r>
            <a:r>
              <a:rPr sz="3600" dirty="0" smtClean="0"/>
              <a:t> </a:t>
            </a:r>
            <a:r>
              <a:rPr sz="3600" dirty="0"/>
              <a:t>LA </a:t>
            </a:r>
            <a:r>
              <a:rPr sz="3600" dirty="0" smtClean="0"/>
              <a:t>SC</a:t>
            </a:r>
            <a:r>
              <a:rPr lang="en-US" sz="3600" dirty="0" smtClean="0"/>
              <a:t>ÈNE</a:t>
            </a:r>
            <a:endParaRPr sz="3600" dirty="0"/>
          </a:p>
        </p:txBody>
      </p:sp>
      <p:grpSp>
        <p:nvGrpSpPr>
          <p:cNvPr id="242" name="Group 242"/>
          <p:cNvGrpSpPr/>
          <p:nvPr/>
        </p:nvGrpSpPr>
        <p:grpSpPr>
          <a:xfrm>
            <a:off x="2511996" y="9032322"/>
            <a:ext cx="8285608" cy="610203"/>
            <a:chOff x="0" y="0"/>
            <a:chExt cx="8285606" cy="610201"/>
          </a:xfrm>
        </p:grpSpPr>
        <p:sp>
          <p:nvSpPr>
            <p:cNvPr id="240" name="Shape 240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3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241" name="Shape 241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4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creen Shot 2017-02-17 at 1.46.09 PM.png"/>
          <p:cNvPicPr/>
          <p:nvPr/>
        </p:nvPicPr>
        <p:blipFill>
          <a:blip r:embed="rId2">
            <a:extLst/>
          </a:blip>
          <a:srcRect l="11098" t="10529" r="11098" b="10529"/>
          <a:stretch>
            <a:fillRect/>
          </a:stretch>
        </p:blipFill>
        <p:spPr>
          <a:xfrm>
            <a:off x="465624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Screen Shot 2017-02-17 at 1.46.43 PM.png"/>
          <p:cNvPicPr/>
          <p:nvPr/>
        </p:nvPicPr>
        <p:blipFill>
          <a:blip r:embed="rId3">
            <a:extLst/>
          </a:blip>
          <a:srcRect l="8766" t="8162" r="8766" b="8162"/>
          <a:stretch>
            <a:fillRect/>
          </a:stretch>
        </p:blipFill>
        <p:spPr>
          <a:xfrm>
            <a:off x="465624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Screen Shot 2017-02-17 at 1.46.33 PM.png"/>
          <p:cNvPicPr/>
          <p:nvPr/>
        </p:nvPicPr>
        <p:blipFill>
          <a:blip r:embed="rId4">
            <a:extLst/>
          </a:blip>
          <a:srcRect l="12437" t="7552" r="3892" b="7552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creen Shot 2017-02-17 at 1.41.13 PM.png"/>
          <p:cNvPicPr/>
          <p:nvPr/>
        </p:nvPicPr>
        <p:blipFill>
          <a:blip r:embed="rId5">
            <a:extLst/>
          </a:blip>
          <a:srcRect l="9040" t="8441" r="9040" b="8441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438811" y="486288"/>
            <a:ext cx="1212709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Il y a beaucoup de rouges à </a:t>
            </a:r>
            <a:r>
              <a:rPr lang="en-US" sz="4000" dirty="0" err="1" smtClean="0"/>
              <a:t>lèvres</a:t>
            </a:r>
            <a:r>
              <a:rPr lang="en-US" sz="4000" dirty="0" smtClean="0"/>
              <a:t> sur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.</a:t>
            </a:r>
            <a:endParaRPr sz="4000" dirty="0"/>
          </a:p>
        </p:txBody>
      </p:sp>
      <p:grpSp>
        <p:nvGrpSpPr>
          <p:cNvPr id="251" name="Group 251"/>
          <p:cNvGrpSpPr/>
          <p:nvPr/>
        </p:nvGrpSpPr>
        <p:grpSpPr>
          <a:xfrm>
            <a:off x="2359554" y="9270999"/>
            <a:ext cx="8285608" cy="610203"/>
            <a:chOff x="0" y="0"/>
            <a:chExt cx="8285606" cy="610201"/>
          </a:xfrm>
        </p:grpSpPr>
        <p:sp>
          <p:nvSpPr>
            <p:cNvPr id="249" name="Shape 249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250" name="Shape 250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26301" y="4673257"/>
            <a:ext cx="58872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64263" y="4576169"/>
            <a:ext cx="48851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301" y="8536742"/>
            <a:ext cx="90187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6373" y="8536742"/>
            <a:ext cx="67640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creen Shot 2017-02-17 at 1.46.44 PM.png"/>
          <p:cNvPicPr/>
          <p:nvPr/>
        </p:nvPicPr>
        <p:blipFill>
          <a:blip r:embed="rId2">
            <a:extLst/>
          </a:blip>
          <a:srcRect l="7821" t="7203" r="7821" b="7203"/>
          <a:stretch>
            <a:fillRect/>
          </a:stretch>
        </p:blipFill>
        <p:spPr>
          <a:xfrm>
            <a:off x="465624" y="1482989"/>
            <a:ext cx="5969085" cy="3785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Screen Shot 2017-02-17 at 1.47.22 PM.png"/>
          <p:cNvPicPr/>
          <p:nvPr/>
        </p:nvPicPr>
        <p:blipFill>
          <a:blip r:embed="rId3">
            <a:extLst/>
          </a:blip>
          <a:srcRect l="8227" t="7616" r="8227" b="7616"/>
          <a:stretch>
            <a:fillRect/>
          </a:stretch>
        </p:blipFill>
        <p:spPr>
          <a:xfrm>
            <a:off x="465624" y="5376995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Screen Shot 2017-02-17 at 1.41.24 PM.png"/>
          <p:cNvPicPr/>
          <p:nvPr/>
        </p:nvPicPr>
        <p:blipFill>
          <a:blip r:embed="rId4">
            <a:extLst/>
          </a:blip>
          <a:srcRect l="12608" t="7150" r="12608" b="16971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Screen Shot 2017-02-17 at 1.46.48 PM.png"/>
          <p:cNvPicPr/>
          <p:nvPr/>
        </p:nvPicPr>
        <p:blipFill>
          <a:blip r:embed="rId5">
            <a:extLst/>
          </a:blip>
          <a:srcRect l="8812" t="8209" r="8812" b="8209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438811" y="486288"/>
            <a:ext cx="1212709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Le </a:t>
            </a:r>
            <a:r>
              <a:rPr lang="en-US" sz="4000" dirty="0" err="1" smtClean="0"/>
              <a:t>gardien</a:t>
            </a:r>
            <a:r>
              <a:rPr sz="4000" dirty="0" smtClean="0"/>
              <a:t> </a:t>
            </a:r>
            <a:r>
              <a:rPr sz="4000" dirty="0" err="1" smtClean="0"/>
              <a:t>expli</a:t>
            </a:r>
            <a:r>
              <a:rPr lang="en-US" sz="4000" dirty="0" err="1" smtClean="0"/>
              <a:t>que</a:t>
            </a:r>
            <a:r>
              <a:rPr lang="en-US" sz="4000" dirty="0" smtClean="0"/>
              <a:t> le </a:t>
            </a:r>
            <a:r>
              <a:rPr lang="en-US" sz="4000" dirty="0" err="1" smtClean="0"/>
              <a:t>problème</a:t>
            </a:r>
            <a:r>
              <a:rPr lang="en-US" sz="4000" dirty="0" smtClean="0"/>
              <a:t> à la </a:t>
            </a:r>
            <a:r>
              <a:rPr lang="en-US" sz="4000" dirty="0" err="1" smtClean="0"/>
              <a:t>directrice</a:t>
            </a:r>
            <a:r>
              <a:rPr lang="en-US" sz="1800" dirty="0"/>
              <a:t>.</a:t>
            </a:r>
            <a:r>
              <a:rPr sz="4000" dirty="0" smtClean="0"/>
              <a:t> </a:t>
            </a:r>
            <a:endParaRPr sz="4000" dirty="0"/>
          </a:p>
        </p:txBody>
      </p:sp>
      <p:grpSp>
        <p:nvGrpSpPr>
          <p:cNvPr id="260" name="Group 260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258" name="Shape 258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44519" y="4616151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>
                <a:solidFill>
                  <a:srgbClr val="000000"/>
                </a:solidFill>
              </a:rPr>
              <a:t>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54799" y="4545899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1693" y="8251134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6641975" y="8358175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1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creen Shot 2017-02-17 at 1.47.09 PM.png"/>
          <p:cNvPicPr/>
          <p:nvPr/>
        </p:nvPicPr>
        <p:blipFill>
          <a:blip r:embed="rId2">
            <a:extLst/>
          </a:blip>
          <a:srcRect l="7707" t="7089" r="7707" b="7089"/>
          <a:stretch>
            <a:fillRect/>
          </a:stretch>
        </p:blipFill>
        <p:spPr>
          <a:xfrm>
            <a:off x="465624" y="1482989"/>
            <a:ext cx="5969085" cy="3785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Screen Shot 2017-02-17 at 1.47.01 PM.png"/>
          <p:cNvPicPr/>
          <p:nvPr/>
        </p:nvPicPr>
        <p:blipFill>
          <a:blip r:embed="rId3">
            <a:extLst/>
          </a:blip>
          <a:srcRect l="8985" t="8385" r="8985" b="8385"/>
          <a:stretch>
            <a:fillRect/>
          </a:stretch>
        </p:blipFill>
        <p:spPr>
          <a:xfrm>
            <a:off x="465624" y="5376995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Screen Shot 2017-02-17 at 1.41.32 PM.png"/>
          <p:cNvPicPr/>
          <p:nvPr/>
        </p:nvPicPr>
        <p:blipFill>
          <a:blip r:embed="rId4">
            <a:extLst/>
          </a:blip>
          <a:srcRect l="8993" t="8393" r="8993" b="8393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Screen Shot 2017-02-17 at 1.46.46 PM.png"/>
          <p:cNvPicPr/>
          <p:nvPr/>
        </p:nvPicPr>
        <p:blipFill>
          <a:blip r:embed="rId5">
            <a:extLst/>
          </a:blip>
          <a:srcRect l="8181" t="7569" r="8181" b="7570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438811" y="116956"/>
            <a:ext cx="1212709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sz="4000" dirty="0" smtClean="0"/>
              <a:t> </a:t>
            </a:r>
            <a:r>
              <a:rPr lang="en-US" sz="4000" dirty="0" smtClean="0"/>
              <a:t>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</a:t>
            </a:r>
            <a:r>
              <a:rPr sz="4000" dirty="0" err="1" smtClean="0"/>
              <a:t>expli</a:t>
            </a:r>
            <a:r>
              <a:rPr lang="en-US" sz="4000" dirty="0" err="1" smtClean="0"/>
              <a:t>que</a:t>
            </a:r>
            <a:r>
              <a:rPr sz="4000" dirty="0" smtClean="0"/>
              <a:t> </a:t>
            </a:r>
            <a:r>
              <a:rPr lang="en-US" sz="4000" dirty="0" smtClean="0"/>
              <a:t>le </a:t>
            </a:r>
            <a:r>
              <a:rPr lang="en-US" sz="4000" dirty="0" err="1" smtClean="0"/>
              <a:t>processus</a:t>
            </a:r>
            <a:r>
              <a:rPr lang="en-US" sz="4000" dirty="0" smtClean="0"/>
              <a:t> de </a:t>
            </a:r>
            <a:r>
              <a:rPr lang="en-US" sz="4000" dirty="0" err="1" smtClean="0"/>
              <a:t>nettoyage</a:t>
            </a:r>
            <a:r>
              <a:rPr sz="4000" dirty="0" smtClean="0"/>
              <a:t> de</a:t>
            </a:r>
            <a:r>
              <a:rPr lang="en-US" sz="4000" dirty="0" smtClean="0"/>
              <a:t>s</a:t>
            </a:r>
            <a:r>
              <a:rPr sz="4000" dirty="0" smtClean="0"/>
              <a:t> </a:t>
            </a:r>
            <a:r>
              <a:rPr lang="en-US" sz="4000" dirty="0" err="1" smtClean="0"/>
              <a:t>glaces</a:t>
            </a:r>
            <a:r>
              <a:rPr sz="4000" dirty="0" smtClean="0"/>
              <a:t>.</a:t>
            </a:r>
            <a:endParaRPr sz="4000" dirty="0"/>
          </a:p>
        </p:txBody>
      </p:sp>
      <p:grpSp>
        <p:nvGrpSpPr>
          <p:cNvPr id="269" name="Group 269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267" name="Shape 267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268" name="Shape 268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19466" y="4621934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4799" y="4551682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6640" y="8508147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4395" y="8473046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creen Shot 2017-02-17 at 1.47.26 PM.png"/>
          <p:cNvPicPr/>
          <p:nvPr/>
        </p:nvPicPr>
        <p:blipFill>
          <a:blip r:embed="rId2">
            <a:extLst/>
          </a:blip>
          <a:srcRect l="9728" t="9139" r="9728" b="9139"/>
          <a:stretch>
            <a:fillRect/>
          </a:stretch>
        </p:blipFill>
        <p:spPr>
          <a:xfrm>
            <a:off x="465624" y="1482989"/>
            <a:ext cx="5969085" cy="3785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creen Shot 2017-02-17 at 1.41.37 PM.png"/>
          <p:cNvPicPr/>
          <p:nvPr/>
        </p:nvPicPr>
        <p:blipFill>
          <a:blip r:embed="rId3">
            <a:extLst/>
          </a:blip>
          <a:srcRect l="7149" t="6522" r="7149" b="6522"/>
          <a:stretch>
            <a:fillRect/>
          </a:stretch>
        </p:blipFill>
        <p:spPr>
          <a:xfrm>
            <a:off x="465624" y="5376995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Screen Shot 2017-02-17 at 1.41.42 PM.png"/>
          <p:cNvPicPr/>
          <p:nvPr/>
        </p:nvPicPr>
        <p:blipFill>
          <a:blip r:embed="rId4">
            <a:extLst/>
          </a:blip>
          <a:srcRect l="1618" t="6547" r="12729" b="6547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Screen Shot 2017-02-17 at 1.47.23 PM.png"/>
          <p:cNvPicPr/>
          <p:nvPr/>
        </p:nvPicPr>
        <p:blipFill>
          <a:blip r:embed="rId5">
            <a:extLst/>
          </a:blip>
          <a:srcRect l="7149" t="6522" r="7149" b="6522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/>
          <p:nvPr/>
        </p:nvSpPr>
        <p:spPr>
          <a:xfrm>
            <a:off x="438811" y="486288"/>
            <a:ext cx="1212709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sz="4000" dirty="0" smtClean="0"/>
              <a:t>L</a:t>
            </a:r>
            <a:r>
              <a:rPr lang="en-US" sz="4000" dirty="0" smtClean="0"/>
              <a:t>e</a:t>
            </a:r>
            <a:r>
              <a:rPr sz="4000" dirty="0" smtClean="0"/>
              <a:t>s </a:t>
            </a:r>
            <a:r>
              <a:rPr lang="en-US" sz="4000" dirty="0" err="1" smtClean="0"/>
              <a:t>filles</a:t>
            </a:r>
            <a:r>
              <a:rPr sz="4000" dirty="0" smtClean="0"/>
              <a:t> </a:t>
            </a:r>
            <a:r>
              <a:rPr lang="en-US" sz="4000" dirty="0" err="1" smtClean="0"/>
              <a:t>embrassent</a:t>
            </a:r>
            <a:r>
              <a:rPr sz="4000" dirty="0" smtClean="0"/>
              <a:t> </a:t>
            </a:r>
            <a:r>
              <a:rPr lang="en-US" sz="4000" dirty="0" smtClean="0"/>
              <a:t>les</a:t>
            </a:r>
            <a:r>
              <a:rPr sz="4000" dirty="0" smtClean="0"/>
              <a:t> </a:t>
            </a:r>
            <a:r>
              <a:rPr lang="en-US" sz="4000" dirty="0" err="1" smtClean="0"/>
              <a:t>glaces</a:t>
            </a:r>
            <a:r>
              <a:rPr lang="en-US" sz="4000" dirty="0" smtClean="0"/>
              <a:t> </a:t>
            </a:r>
            <a:r>
              <a:rPr lang="en-US" sz="4000" dirty="0" err="1" smtClean="0"/>
              <a:t>d</a:t>
            </a:r>
            <a:r>
              <a:rPr sz="4000" dirty="0" err="1" smtClean="0"/>
              <a:t>a</a:t>
            </a:r>
            <a:r>
              <a:rPr lang="en-US" sz="4000" dirty="0" err="1" smtClean="0"/>
              <a:t>ns</a:t>
            </a:r>
            <a:r>
              <a:rPr lang="en-US" sz="4000" dirty="0" smtClean="0"/>
              <a:t> les toilettes</a:t>
            </a:r>
            <a:r>
              <a:rPr sz="4000" dirty="0" smtClean="0"/>
              <a:t>.</a:t>
            </a:r>
            <a:endParaRPr sz="4000" dirty="0"/>
          </a:p>
        </p:txBody>
      </p:sp>
      <p:grpSp>
        <p:nvGrpSpPr>
          <p:cNvPr id="278" name="Group 278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276" name="Shape 276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277" name="Shape 277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94414" y="4616151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6807323" y="4554083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0121" y="8325392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41975" y="8427378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1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creen Shot 2017-02-17 at 1.46.09 PM.png"/>
          <p:cNvPicPr/>
          <p:nvPr/>
        </p:nvPicPr>
        <p:blipFill>
          <a:blip r:embed="rId2">
            <a:extLst/>
          </a:blip>
          <a:srcRect l="11098" t="10529" r="11098" b="10529"/>
          <a:stretch>
            <a:fillRect/>
          </a:stretch>
        </p:blipFill>
        <p:spPr>
          <a:xfrm>
            <a:off x="465624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Screen Shot 2017-02-17 at 1.46.43 PM.png"/>
          <p:cNvPicPr/>
          <p:nvPr/>
        </p:nvPicPr>
        <p:blipFill>
          <a:blip r:embed="rId3">
            <a:extLst/>
          </a:blip>
          <a:srcRect l="8766" t="8162" r="8766" b="8162"/>
          <a:stretch>
            <a:fillRect/>
          </a:stretch>
        </p:blipFill>
        <p:spPr>
          <a:xfrm>
            <a:off x="465624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Screen Shot 2017-02-17 at 1.46.33 PM.png"/>
          <p:cNvPicPr/>
          <p:nvPr/>
        </p:nvPicPr>
        <p:blipFill>
          <a:blip r:embed="rId4">
            <a:extLst/>
          </a:blip>
          <a:srcRect l="12437" t="7552" r="3892" b="7552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Screen Shot 2017-02-17 at 1.41.13 PM.png"/>
          <p:cNvPicPr/>
          <p:nvPr/>
        </p:nvPicPr>
        <p:blipFill>
          <a:blip r:embed="rId5">
            <a:extLst/>
          </a:blip>
          <a:srcRect l="9040" t="8441" r="9040" b="8441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/>
          <p:nvPr/>
        </p:nvSpPr>
        <p:spPr>
          <a:xfrm>
            <a:off x="159047" y="486288"/>
            <a:ext cx="1268662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sz="4000" dirty="0" smtClean="0"/>
              <a:t>L</a:t>
            </a:r>
            <a:r>
              <a:rPr lang="en-US" sz="4000" dirty="0" smtClean="0"/>
              <a:t>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 </a:t>
            </a:r>
            <a:r>
              <a:rPr lang="en-US" sz="4000" dirty="0" err="1" smtClean="0"/>
              <a:t>écoutent</a:t>
            </a:r>
            <a:r>
              <a:rPr lang="en-US" sz="4000" dirty="0" smtClean="0"/>
              <a:t> </a:t>
            </a:r>
            <a:r>
              <a:rPr lang="en-US" sz="4000" dirty="0" err="1" smtClean="0"/>
              <a:t>l’annonce</a:t>
            </a:r>
            <a:r>
              <a:rPr lang="en-US" sz="4000" dirty="0" smtClean="0"/>
              <a:t> de la </a:t>
            </a:r>
            <a:r>
              <a:rPr lang="en-US" sz="4000" dirty="0" err="1" smtClean="0"/>
              <a:t>directrice</a:t>
            </a:r>
            <a:r>
              <a:rPr sz="4000" dirty="0" smtClean="0"/>
              <a:t>.</a:t>
            </a:r>
            <a:endParaRPr sz="4000" dirty="0"/>
          </a:p>
        </p:txBody>
      </p:sp>
      <p:grpSp>
        <p:nvGrpSpPr>
          <p:cNvPr id="287" name="Group 287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285" name="Shape 285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286" name="Shape 286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82097" y="4616151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6769746" y="4469064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271" y="8395644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6769746" y="8358175"/>
            <a:ext cx="492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1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creen Shot 2017-02-17 at 1.46.44 PM.png"/>
          <p:cNvPicPr/>
          <p:nvPr/>
        </p:nvPicPr>
        <p:blipFill>
          <a:blip r:embed="rId2">
            <a:extLst/>
          </a:blip>
          <a:srcRect l="7821" t="7203" r="7821" b="7203"/>
          <a:stretch>
            <a:fillRect/>
          </a:stretch>
        </p:blipFill>
        <p:spPr>
          <a:xfrm>
            <a:off x="465624" y="1482989"/>
            <a:ext cx="5969085" cy="3785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Screen Shot 2017-02-17 at 1.47.22 PM.png"/>
          <p:cNvPicPr/>
          <p:nvPr/>
        </p:nvPicPr>
        <p:blipFill>
          <a:blip r:embed="rId3">
            <a:extLst/>
          </a:blip>
          <a:srcRect l="8227" t="7616" r="8227" b="7616"/>
          <a:stretch>
            <a:fillRect/>
          </a:stretch>
        </p:blipFill>
        <p:spPr>
          <a:xfrm>
            <a:off x="465624" y="5376995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Screen Shot 2017-02-17 at 1.41.24 PM.png"/>
          <p:cNvPicPr/>
          <p:nvPr/>
        </p:nvPicPr>
        <p:blipFill>
          <a:blip r:embed="rId4">
            <a:extLst/>
          </a:blip>
          <a:srcRect l="12608" t="7150" r="12608" b="16971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Screen Shot 2017-02-17 at 1.46.48 PM.png"/>
          <p:cNvPicPr/>
          <p:nvPr/>
        </p:nvPicPr>
        <p:blipFill>
          <a:blip r:embed="rId5">
            <a:extLst/>
          </a:blip>
          <a:srcRect l="8812" t="8209" r="8812" b="8209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 293"/>
          <p:cNvSpPr/>
          <p:nvPr/>
        </p:nvSpPr>
        <p:spPr>
          <a:xfrm>
            <a:off x="438811" y="393956"/>
            <a:ext cx="1212709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fr-FR" dirty="0"/>
              <a:t/>
            </a:r>
            <a:br>
              <a:rPr lang="fr-FR" dirty="0"/>
            </a:br>
            <a:r>
              <a:rPr lang="fr-FR" sz="3200" dirty="0"/>
              <a:t>Le </a:t>
            </a:r>
            <a:r>
              <a:rPr lang="fr-FR" sz="3200" dirty="0" smtClean="0"/>
              <a:t>gardien nettoie </a:t>
            </a:r>
            <a:r>
              <a:rPr lang="fr-FR" sz="3200" dirty="0"/>
              <a:t>les </a:t>
            </a:r>
            <a:r>
              <a:rPr lang="fr-FR" sz="3200" dirty="0" smtClean="0"/>
              <a:t>glaces </a:t>
            </a:r>
            <a:r>
              <a:rPr lang="fr-FR" sz="3200" dirty="0"/>
              <a:t>avec un </a:t>
            </a:r>
            <a:r>
              <a:rPr lang="en-US" sz="3200" dirty="0" err="1"/>
              <a:t>balai</a:t>
            </a:r>
            <a:r>
              <a:rPr lang="en-US" sz="3200" dirty="0"/>
              <a:t> à laver</a:t>
            </a:r>
            <a:r>
              <a:rPr sz="3200" dirty="0" smtClean="0"/>
              <a:t>.</a:t>
            </a:r>
            <a:endParaRPr sz="3200" dirty="0"/>
          </a:p>
        </p:txBody>
      </p:sp>
      <p:grpSp>
        <p:nvGrpSpPr>
          <p:cNvPr id="296" name="Group 296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294" name="Shape 294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295" name="Shape 295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31993" y="4621934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6757219" y="4539156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9167" y="8407210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0617" y="846831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chemeClr val="bg1"/>
                </a:solidFill>
              </a:rPr>
              <a:t>D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Screen Shot 2017-02-17 at 1.47.09 PM.png"/>
          <p:cNvPicPr/>
          <p:nvPr/>
        </p:nvPicPr>
        <p:blipFill>
          <a:blip r:embed="rId2">
            <a:extLst/>
          </a:blip>
          <a:srcRect l="7707" t="7089" r="7707" b="7089"/>
          <a:stretch>
            <a:fillRect/>
          </a:stretch>
        </p:blipFill>
        <p:spPr>
          <a:xfrm>
            <a:off x="465624" y="1482989"/>
            <a:ext cx="5969085" cy="3785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Screen Shot 2017-02-17 at 1.47.01 PM.png"/>
          <p:cNvPicPr/>
          <p:nvPr/>
        </p:nvPicPr>
        <p:blipFill>
          <a:blip r:embed="rId3">
            <a:extLst/>
          </a:blip>
          <a:srcRect l="8985" t="8385" r="8985" b="8385"/>
          <a:stretch>
            <a:fillRect/>
          </a:stretch>
        </p:blipFill>
        <p:spPr>
          <a:xfrm>
            <a:off x="465624" y="5376995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Screen Shot 2017-02-17 at 1.41.32 PM.png"/>
          <p:cNvPicPr/>
          <p:nvPr/>
        </p:nvPicPr>
        <p:blipFill>
          <a:blip r:embed="rId4">
            <a:extLst/>
          </a:blip>
          <a:srcRect l="8993" t="8393" r="8993" b="8393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Screen Shot 2017-02-17 at 1.46.46 PM.png"/>
          <p:cNvPicPr/>
          <p:nvPr/>
        </p:nvPicPr>
        <p:blipFill>
          <a:blip r:embed="rId5">
            <a:extLst/>
          </a:blip>
          <a:srcRect l="8181" t="7569" r="8181" b="7570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438811" y="387573"/>
            <a:ext cx="12127094" cy="103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fr-FR" dirty="0"/>
              <a:t/>
            </a:r>
            <a:br>
              <a:rPr lang="fr-FR" dirty="0"/>
            </a:br>
            <a:r>
              <a:rPr lang="fr-FR" sz="3600" dirty="0"/>
              <a:t>Les filles </a:t>
            </a:r>
            <a:r>
              <a:rPr lang="fr-FR" sz="3600" dirty="0" smtClean="0"/>
              <a:t>se mettent le rouge à lèvres </a:t>
            </a:r>
            <a:r>
              <a:rPr lang="fr-FR" sz="3600" dirty="0"/>
              <a:t>pendant leurs </a:t>
            </a:r>
            <a:r>
              <a:rPr lang="fr-FR" sz="3600" dirty="0" smtClean="0"/>
              <a:t>cours.</a:t>
            </a:r>
            <a:endParaRPr sz="4000" dirty="0"/>
          </a:p>
        </p:txBody>
      </p:sp>
      <p:grpSp>
        <p:nvGrpSpPr>
          <p:cNvPr id="305" name="Group 305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303" name="Shape 303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304" name="Shape 304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06682" y="4491005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>
                <a:solidFill>
                  <a:srgbClr val="000000"/>
                </a:solidFill>
              </a:rPr>
              <a:t>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61043" y="4621934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3857" y="8509139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83033" y="8358175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1533094" y="934839"/>
            <a:ext cx="993861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en-US" sz="6000" dirty="0" smtClean="0">
                <a:latin typeface="Gotham Medium"/>
                <a:ea typeface="Gotham Medium"/>
                <a:cs typeface="Gotham Medium"/>
                <a:sym typeface="Gotham Medium"/>
              </a:rPr>
              <a:t>Le garcon </a:t>
            </a:r>
            <a:r>
              <a:rPr lang="en-US" sz="6000" dirty="0" err="1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embrasse</a:t>
            </a:r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smtClean="0">
                <a:latin typeface="Gotham Medium"/>
                <a:ea typeface="Gotham Medium"/>
                <a:cs typeface="Gotham Medium"/>
                <a:sym typeface="Gotham Medium"/>
              </a:rPr>
              <a:t>la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fille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 . </a:t>
            </a:r>
            <a:endParaRPr sz="60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5529685" y="1850198"/>
            <a:ext cx="6769100" cy="218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Est-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ce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que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vous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solidFill>
                  <a:srgbClr val="0070C0"/>
                </a:solidFill>
                <a:latin typeface="Gotham Medium"/>
                <a:ea typeface="Gotham Medium"/>
                <a:cs typeface="Gotham Medium"/>
                <a:sym typeface="Gotham Medium"/>
              </a:rPr>
              <a:t>embrassez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votre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mère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ou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votre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père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endParaRPr sz="45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5433418" y="6254452"/>
            <a:ext cx="6703271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en-US" sz="4500" dirty="0">
                <a:latin typeface="Gotham Medium"/>
                <a:ea typeface="Gotham Medium"/>
                <a:cs typeface="Gotham Medium"/>
                <a:sym typeface="Gotham Medium"/>
              </a:rPr>
              <a:t>Est-</a:t>
            </a:r>
            <a:r>
              <a:rPr lang="en-US" sz="4500" dirty="0" err="1">
                <a:latin typeface="Gotham Medium"/>
                <a:ea typeface="Gotham Medium"/>
                <a:cs typeface="Gotham Medium"/>
                <a:sym typeface="Gotham Medium"/>
              </a:rPr>
              <a:t>ce</a:t>
            </a:r>
            <a:r>
              <a:rPr lang="en-US" sz="4500" dirty="0">
                <a:latin typeface="Gotham Medium"/>
                <a:ea typeface="Gotham Medium"/>
                <a:cs typeface="Gotham Medium"/>
                <a:sym typeface="Gotham Medium"/>
              </a:rPr>
              <a:t> que </a:t>
            </a:r>
            <a:r>
              <a:rPr lang="en-US" sz="4500" dirty="0" err="1" smtClean="0"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vous</a:t>
            </a:r>
            <a:r>
              <a:rPr lang="en-US" sz="4500" dirty="0" smtClean="0"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embrassez</a:t>
            </a:r>
            <a:r>
              <a:rPr lang="en-US" sz="4500" dirty="0" smtClean="0">
                <a:solidFill>
                  <a:srgbClr val="0070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smtClean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ton </a:t>
            </a:r>
            <a:r>
              <a:rPr lang="en-US" sz="4500" dirty="0" err="1" smtClean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reflet</a:t>
            </a:r>
            <a:r>
              <a:rPr lang="en-US" sz="4500" dirty="0" smtClean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4500" dirty="0">
              <a:solidFill>
                <a:schemeClr val="tx1"/>
              </a:solidFill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5562599" y="4133006"/>
            <a:ext cx="6703271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en-US" sz="4500" dirty="0">
                <a:latin typeface="Gotham Medium"/>
                <a:ea typeface="Gotham Medium"/>
                <a:cs typeface="Gotham Medium"/>
                <a:sym typeface="Gotham Medium"/>
              </a:rPr>
              <a:t>Est-</a:t>
            </a:r>
            <a:r>
              <a:rPr lang="en-US" sz="4500" dirty="0" err="1">
                <a:latin typeface="Gotham Medium"/>
                <a:ea typeface="Gotham Medium"/>
                <a:cs typeface="Gotham Medium"/>
                <a:sym typeface="Gotham Medium"/>
              </a:rPr>
              <a:t>ce</a:t>
            </a:r>
            <a:r>
              <a:rPr lang="en-US" sz="4500" dirty="0">
                <a:latin typeface="Gotham Medium"/>
                <a:ea typeface="Gotham Medium"/>
                <a:cs typeface="Gotham Medium"/>
                <a:sym typeface="Gotham Medium"/>
              </a:rPr>
              <a:t> que 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vous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solidFill>
                  <a:srgbClr val="0070C0"/>
                </a:solidFill>
                <a:latin typeface="Gotham Medium"/>
                <a:ea typeface="Gotham Medium"/>
                <a:cs typeface="Gotham Medium"/>
                <a:sym typeface="Gotham Medium"/>
              </a:rPr>
              <a:t>embrassez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les </a:t>
            </a:r>
            <a:r>
              <a:rPr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b</a:t>
            </a:r>
            <a:r>
              <a:rPr lang="en-US"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é</a:t>
            </a:r>
            <a:r>
              <a:rPr sz="4500" dirty="0" err="1" smtClean="0">
                <a:latin typeface="Gotham Medium"/>
                <a:ea typeface="Gotham Medium"/>
                <a:cs typeface="Gotham Medium"/>
                <a:sym typeface="Gotham Medium"/>
              </a:rPr>
              <a:t>bés</a:t>
            </a:r>
            <a:r>
              <a:rPr sz="4500" dirty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</a:p>
        </p:txBody>
      </p:sp>
      <p:pic>
        <p:nvPicPr>
          <p:cNvPr id="5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517" y="2336800"/>
            <a:ext cx="4660901" cy="50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3653964" y="9016999"/>
            <a:ext cx="52904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000" u="sng">
                <a:latin typeface="Avenir Book"/>
                <a:ea typeface="Avenir Book"/>
                <a:cs typeface="Avenir Book"/>
                <a:sym typeface="Avenir Book"/>
                <a:hlinkClick r:id="rId3"/>
              </a:rPr>
              <a:t>CC-BY-SA-NC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2017 Martina Bex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www.martinabex.com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The Comprehensible Classroom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1" animBg="1" advAuto="0"/>
      <p:bldP spid="57" grpId="2" animBg="1" advAuto="0"/>
      <p:bldP spid="58" grpId="3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Screen Shot 2017-02-17 at 1.47.26 PM.png"/>
          <p:cNvPicPr/>
          <p:nvPr/>
        </p:nvPicPr>
        <p:blipFill>
          <a:blip r:embed="rId2">
            <a:extLst/>
          </a:blip>
          <a:srcRect l="9728" t="9139" r="9728" b="9139"/>
          <a:stretch>
            <a:fillRect/>
          </a:stretch>
        </p:blipFill>
        <p:spPr>
          <a:xfrm>
            <a:off x="465624" y="1482989"/>
            <a:ext cx="5969085" cy="3785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Screen Shot 2017-02-17 at 1.41.37 PM.png"/>
          <p:cNvPicPr/>
          <p:nvPr/>
        </p:nvPicPr>
        <p:blipFill>
          <a:blip r:embed="rId3">
            <a:extLst/>
          </a:blip>
          <a:srcRect l="7149" t="6522" r="7149" b="6522"/>
          <a:stretch>
            <a:fillRect/>
          </a:stretch>
        </p:blipFill>
        <p:spPr>
          <a:xfrm>
            <a:off x="465624" y="5376995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Screen Shot 2017-02-17 at 1.41.42 PM.png"/>
          <p:cNvPicPr/>
          <p:nvPr/>
        </p:nvPicPr>
        <p:blipFill>
          <a:blip r:embed="rId4">
            <a:extLst/>
          </a:blip>
          <a:srcRect l="1618" t="6547" r="12729" b="6547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Screen Shot 2017-02-17 at 1.47.23 PM.png"/>
          <p:cNvPicPr/>
          <p:nvPr/>
        </p:nvPicPr>
        <p:blipFill>
          <a:blip r:embed="rId5">
            <a:extLst/>
          </a:blip>
          <a:srcRect l="7149" t="6522" r="7149" b="6522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>
            <a:off x="438811" y="357021"/>
            <a:ext cx="12127094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fr-FR" dirty="0"/>
              <a:t/>
            </a:r>
            <a:br>
              <a:rPr lang="fr-FR" dirty="0"/>
            </a:br>
            <a:r>
              <a:rPr lang="fr-FR" sz="3600" dirty="0"/>
              <a:t>Le </a:t>
            </a:r>
            <a:r>
              <a:rPr lang="fr-FR" sz="3600" dirty="0" smtClean="0"/>
              <a:t>gardien </a:t>
            </a:r>
            <a:r>
              <a:rPr lang="fr-FR" sz="3600" dirty="0"/>
              <a:t>met le </a:t>
            </a:r>
            <a:r>
              <a:rPr lang="en-US" sz="3600" dirty="0" err="1"/>
              <a:t>balai</a:t>
            </a:r>
            <a:r>
              <a:rPr lang="en-US" sz="3600" dirty="0"/>
              <a:t> à laver</a:t>
            </a:r>
            <a:r>
              <a:rPr lang="fr-FR" sz="3600" dirty="0" smtClean="0"/>
              <a:t> dans </a:t>
            </a:r>
            <a:r>
              <a:rPr lang="fr-FR" sz="3600" dirty="0"/>
              <a:t>les toilettes</a:t>
            </a:r>
            <a:endParaRPr sz="3600" dirty="0"/>
          </a:p>
        </p:txBody>
      </p:sp>
      <p:grpSp>
        <p:nvGrpSpPr>
          <p:cNvPr id="314" name="Group 314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312" name="Shape 312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313" name="Shape 313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44727" y="4621934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6713811" y="4526630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1641" y="8407210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0987" y="8358175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creen Shot 2017-02-17 at 1.46.09 PM.png"/>
          <p:cNvPicPr/>
          <p:nvPr/>
        </p:nvPicPr>
        <p:blipFill>
          <a:blip r:embed="rId2">
            <a:extLst/>
          </a:blip>
          <a:srcRect l="11098" t="10529" r="11098" b="10529"/>
          <a:stretch>
            <a:fillRect/>
          </a:stretch>
        </p:blipFill>
        <p:spPr>
          <a:xfrm>
            <a:off x="465624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Screen Shot 2017-02-17 at 1.46.43 PM.png"/>
          <p:cNvPicPr/>
          <p:nvPr/>
        </p:nvPicPr>
        <p:blipFill>
          <a:blip r:embed="rId3">
            <a:extLst/>
          </a:blip>
          <a:srcRect l="8766" t="8162" r="8766" b="8162"/>
          <a:stretch>
            <a:fillRect/>
          </a:stretch>
        </p:blipFill>
        <p:spPr>
          <a:xfrm>
            <a:off x="465624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Screen Shot 2017-02-17 at 1.46.33 PM.png"/>
          <p:cNvPicPr/>
          <p:nvPr/>
        </p:nvPicPr>
        <p:blipFill>
          <a:blip r:embed="rId4">
            <a:extLst/>
          </a:blip>
          <a:srcRect l="12437" t="7552" r="3892" b="7552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Screen Shot 2017-02-17 at 1.41.13 PM.png"/>
          <p:cNvPicPr/>
          <p:nvPr/>
        </p:nvPicPr>
        <p:blipFill>
          <a:blip r:embed="rId5">
            <a:extLst/>
          </a:blip>
          <a:srcRect l="9040" t="8441" r="9040" b="8441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159047" y="387574"/>
            <a:ext cx="12686622" cy="103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fr-FR" dirty="0"/>
              <a:t/>
            </a:r>
            <a:br>
              <a:rPr lang="fr-FR" dirty="0"/>
            </a:br>
            <a:r>
              <a:rPr lang="fr-FR" sz="3600" dirty="0"/>
              <a:t>Dans </a:t>
            </a:r>
            <a:r>
              <a:rPr lang="fr-FR" sz="3600" dirty="0" smtClean="0"/>
              <a:t>les toilettes, </a:t>
            </a:r>
            <a:r>
              <a:rPr lang="fr-FR" sz="3600" dirty="0"/>
              <a:t>les filles se </a:t>
            </a:r>
            <a:r>
              <a:rPr lang="fr-FR" sz="3600" dirty="0" smtClean="0"/>
              <a:t>regardent </a:t>
            </a:r>
            <a:r>
              <a:rPr lang="fr-FR" sz="3600" dirty="0"/>
              <a:t>dans les </a:t>
            </a:r>
            <a:r>
              <a:rPr lang="fr-FR" sz="3600" dirty="0" smtClean="0"/>
              <a:t>glaces.</a:t>
            </a:r>
            <a:endParaRPr sz="3600" dirty="0"/>
          </a:p>
        </p:txBody>
      </p:sp>
      <p:grpSp>
        <p:nvGrpSpPr>
          <p:cNvPr id="323" name="Group 323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321" name="Shape 321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322" name="Shape 322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31993" y="4516057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6601078" y="4516057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9168" y="8301333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63358" y="8401797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1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creen Shot 2017-02-17 at 1.46.44 PM.png"/>
          <p:cNvPicPr/>
          <p:nvPr/>
        </p:nvPicPr>
        <p:blipFill>
          <a:blip r:embed="rId2">
            <a:extLst/>
          </a:blip>
          <a:srcRect l="7821" t="7203" r="7821" b="7203"/>
          <a:stretch>
            <a:fillRect/>
          </a:stretch>
        </p:blipFill>
        <p:spPr>
          <a:xfrm>
            <a:off x="465624" y="1482989"/>
            <a:ext cx="5969085" cy="3785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Screen Shot 2017-02-17 at 1.47.22 PM.png"/>
          <p:cNvPicPr/>
          <p:nvPr/>
        </p:nvPicPr>
        <p:blipFill>
          <a:blip r:embed="rId3">
            <a:extLst/>
          </a:blip>
          <a:srcRect l="8227" t="7616" r="8227" b="7616"/>
          <a:stretch>
            <a:fillRect/>
          </a:stretch>
        </p:blipFill>
        <p:spPr>
          <a:xfrm>
            <a:off x="465624" y="5376995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Screen Shot 2017-02-17 at 1.41.24 PM.png"/>
          <p:cNvPicPr/>
          <p:nvPr/>
        </p:nvPicPr>
        <p:blipFill>
          <a:blip r:embed="rId4">
            <a:extLst/>
          </a:blip>
          <a:srcRect l="12608" t="7150" r="12608" b="16971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Screen Shot 2017-02-17 at 1.46.48 PM.png"/>
          <p:cNvPicPr/>
          <p:nvPr/>
        </p:nvPicPr>
        <p:blipFill>
          <a:blip r:embed="rId5">
            <a:extLst/>
          </a:blip>
          <a:srcRect l="8812" t="8209" r="8812" b="8209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/>
          <p:nvPr/>
        </p:nvSpPr>
        <p:spPr>
          <a:xfrm>
            <a:off x="438811" y="153889"/>
            <a:ext cx="12127094" cy="1506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rtl="0">
              <a:defRPr sz="1800"/>
            </a:pPr>
            <a:r>
              <a:rPr lang="fr-FR" altLang="en-US" sz="3600" dirty="0" smtClean="0">
                <a:solidFill>
                  <a:srgbClr val="212121"/>
                </a:solidFill>
                <a:latin typeface="inherit"/>
              </a:rPr>
              <a:t>Les </a:t>
            </a:r>
            <a:r>
              <a:rPr lang="fr-FR" altLang="en-US" sz="3600" dirty="0">
                <a:solidFill>
                  <a:srgbClr val="212121"/>
                </a:solidFill>
                <a:latin typeface="inherit"/>
              </a:rPr>
              <a:t>filles </a:t>
            </a:r>
            <a:r>
              <a:rPr lang="fr-FR" altLang="en-US" sz="3600" dirty="0" smtClean="0">
                <a:solidFill>
                  <a:srgbClr val="212121"/>
                </a:solidFill>
                <a:latin typeface="inherit"/>
              </a:rPr>
              <a:t>vont aux toilettes </a:t>
            </a:r>
            <a:r>
              <a:rPr lang="fr-FR" altLang="en-US" sz="3600" dirty="0">
                <a:solidFill>
                  <a:srgbClr val="212121"/>
                </a:solidFill>
                <a:latin typeface="inherit"/>
              </a:rPr>
              <a:t>avec </a:t>
            </a:r>
            <a:r>
              <a:rPr lang="fr-FR" altLang="en-US" sz="3600" dirty="0" smtClean="0">
                <a:solidFill>
                  <a:srgbClr val="212121"/>
                </a:solidFill>
                <a:latin typeface="inherit"/>
              </a:rPr>
              <a:t>la directrice.</a:t>
            </a:r>
            <a:r>
              <a:rPr lang="fr-FR" altLang="en-US" sz="3600" dirty="0" smtClean="0">
                <a:solidFill>
                  <a:schemeClr val="tx1"/>
                </a:solidFill>
              </a:rPr>
              <a:t> </a:t>
            </a:r>
            <a:endParaRPr lang="fr-FR" alt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>
              <a:defRPr sz="1800"/>
            </a:pPr>
            <a:r>
              <a:rPr sz="4000" dirty="0" smtClean="0"/>
              <a:t>.</a:t>
            </a:r>
            <a:endParaRPr sz="4000" dirty="0"/>
          </a:p>
        </p:txBody>
      </p:sp>
      <p:grpSp>
        <p:nvGrpSpPr>
          <p:cNvPr id="332" name="Group 332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330" name="Shape 330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331" name="Shape 331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31993" y="4621934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07324" y="4621933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9167" y="8267664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5427" y="8379412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1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creen Shot 2017-02-17 at 1.47.09 PM.png"/>
          <p:cNvPicPr/>
          <p:nvPr/>
        </p:nvPicPr>
        <p:blipFill>
          <a:blip r:embed="rId2">
            <a:extLst/>
          </a:blip>
          <a:srcRect l="7707" t="7089" r="7707" b="7089"/>
          <a:stretch>
            <a:fillRect/>
          </a:stretch>
        </p:blipFill>
        <p:spPr>
          <a:xfrm>
            <a:off x="465624" y="1482989"/>
            <a:ext cx="5969085" cy="3785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Screen Shot 2017-02-17 at 1.47.01 PM.png"/>
          <p:cNvPicPr/>
          <p:nvPr/>
        </p:nvPicPr>
        <p:blipFill>
          <a:blip r:embed="rId3">
            <a:extLst/>
          </a:blip>
          <a:srcRect l="8985" t="8385" r="8985" b="8385"/>
          <a:stretch>
            <a:fillRect/>
          </a:stretch>
        </p:blipFill>
        <p:spPr>
          <a:xfrm>
            <a:off x="465624" y="5376995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Screen Shot 2017-02-17 at 1.41.32 PM.png"/>
          <p:cNvPicPr/>
          <p:nvPr/>
        </p:nvPicPr>
        <p:blipFill>
          <a:blip r:embed="rId4">
            <a:extLst/>
          </a:blip>
          <a:srcRect l="8993" t="8393" r="8993" b="8393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Screen Shot 2017-02-17 at 1.46.46 PM.png"/>
          <p:cNvPicPr/>
          <p:nvPr/>
        </p:nvPicPr>
        <p:blipFill>
          <a:blip r:embed="rId5">
            <a:extLst/>
          </a:blip>
          <a:srcRect l="8181" t="7569" r="8181" b="7570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438811" y="387574"/>
            <a:ext cx="12127094" cy="103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fr-FR" dirty="0"/>
              <a:t/>
            </a:r>
            <a:br>
              <a:rPr lang="fr-FR" dirty="0"/>
            </a:br>
            <a:r>
              <a:rPr lang="fr-FR" sz="3600" dirty="0"/>
              <a:t>Le </a:t>
            </a:r>
            <a:r>
              <a:rPr lang="fr-FR" sz="3600" dirty="0" smtClean="0"/>
              <a:t>gardien explique </a:t>
            </a:r>
            <a:r>
              <a:rPr lang="fr-FR" sz="3600" dirty="0"/>
              <a:t>son plan </a:t>
            </a:r>
            <a:r>
              <a:rPr lang="fr-FR" sz="3600" dirty="0" smtClean="0"/>
              <a:t>à la directrice.</a:t>
            </a:r>
            <a:endParaRPr sz="3600" dirty="0"/>
          </a:p>
        </p:txBody>
      </p:sp>
      <p:grpSp>
        <p:nvGrpSpPr>
          <p:cNvPr id="341" name="Group 341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339" name="Shape 339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340" name="Shape 340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19675" y="4621934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70090" y="4665507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6850" y="8407210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4168" y="8370356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1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creen Shot 2017-02-17 at 1.47.26 PM.png"/>
          <p:cNvPicPr/>
          <p:nvPr/>
        </p:nvPicPr>
        <p:blipFill>
          <a:blip r:embed="rId2">
            <a:extLst/>
          </a:blip>
          <a:srcRect l="9728" t="9139" r="9728" b="9139"/>
          <a:stretch>
            <a:fillRect/>
          </a:stretch>
        </p:blipFill>
        <p:spPr>
          <a:xfrm>
            <a:off x="465624" y="1482989"/>
            <a:ext cx="5969085" cy="3785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Screen Shot 2017-02-17 at 1.41.37 PM.png"/>
          <p:cNvPicPr/>
          <p:nvPr/>
        </p:nvPicPr>
        <p:blipFill>
          <a:blip r:embed="rId3">
            <a:extLst/>
          </a:blip>
          <a:srcRect l="7149" t="6522" r="7149" b="6522"/>
          <a:stretch>
            <a:fillRect/>
          </a:stretch>
        </p:blipFill>
        <p:spPr>
          <a:xfrm>
            <a:off x="465624" y="5376995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Screen Shot 2017-02-17 at 1.41.42 PM.png"/>
          <p:cNvPicPr/>
          <p:nvPr/>
        </p:nvPicPr>
        <p:blipFill>
          <a:blip r:embed="rId4">
            <a:extLst/>
          </a:blip>
          <a:srcRect l="1618" t="6547" r="12729" b="6547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Screen Shot 2017-02-17 at 1.47.23 PM.png"/>
          <p:cNvPicPr/>
          <p:nvPr/>
        </p:nvPicPr>
        <p:blipFill>
          <a:blip r:embed="rId5">
            <a:extLst/>
          </a:blip>
          <a:srcRect l="7149" t="6522" r="7149" b="6522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/>
          <p:nvPr/>
        </p:nvSpPr>
        <p:spPr>
          <a:xfrm>
            <a:off x="1181099" y="116956"/>
            <a:ext cx="1071880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</a:t>
            </a:r>
            <a:r>
              <a:rPr lang="en-US" sz="4000" dirty="0" err="1" smtClean="0"/>
              <a:t>voit</a:t>
            </a:r>
            <a:r>
              <a:rPr lang="en-US" sz="4000" dirty="0" smtClean="0"/>
              <a:t> beaucoup de rouges à </a:t>
            </a:r>
            <a:r>
              <a:rPr lang="en-US" sz="4000" dirty="0" err="1" smtClean="0"/>
              <a:t>levres</a:t>
            </a:r>
            <a:r>
              <a:rPr lang="en-US" sz="4000" dirty="0" smtClean="0"/>
              <a:t> sur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.</a:t>
            </a:r>
            <a:endParaRPr sz="4000" dirty="0"/>
          </a:p>
        </p:txBody>
      </p:sp>
      <p:grpSp>
        <p:nvGrpSpPr>
          <p:cNvPr id="350" name="Group 350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348" name="Shape 348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349" name="Shape 349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88656" y="4621934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70804" y="4527586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9257" y="8407210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57980" y="8407209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creen Shot 2017-02-17 at 1.46.09 PM.png"/>
          <p:cNvPicPr/>
          <p:nvPr/>
        </p:nvPicPr>
        <p:blipFill>
          <a:blip r:embed="rId2">
            <a:extLst/>
          </a:blip>
          <a:srcRect l="11098" t="10529" r="11098" b="10529"/>
          <a:stretch>
            <a:fillRect/>
          </a:stretch>
        </p:blipFill>
        <p:spPr>
          <a:xfrm>
            <a:off x="465624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Screen Shot 2017-02-17 at 1.46.43 PM.png"/>
          <p:cNvPicPr/>
          <p:nvPr/>
        </p:nvPicPr>
        <p:blipFill>
          <a:blip r:embed="rId3">
            <a:extLst/>
          </a:blip>
          <a:srcRect l="8766" t="8162" r="8766" b="8162"/>
          <a:stretch>
            <a:fillRect/>
          </a:stretch>
        </p:blipFill>
        <p:spPr>
          <a:xfrm>
            <a:off x="465624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Screen Shot 2017-02-17 at 1.46.33 PM.png"/>
          <p:cNvPicPr/>
          <p:nvPr/>
        </p:nvPicPr>
        <p:blipFill>
          <a:blip r:embed="rId4">
            <a:extLst/>
          </a:blip>
          <a:srcRect l="12437" t="7552" r="3892" b="7552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Screen Shot 2017-02-17 at 1.41.13 PM.png"/>
          <p:cNvPicPr/>
          <p:nvPr/>
        </p:nvPicPr>
        <p:blipFill>
          <a:blip r:embed="rId5">
            <a:extLst/>
          </a:blip>
          <a:srcRect l="9040" t="8441" r="9040" b="8441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159047" y="116956"/>
            <a:ext cx="12686622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La </a:t>
            </a:r>
            <a:r>
              <a:rPr lang="en-US" sz="4000" dirty="0" err="1" smtClean="0"/>
              <a:t>directrice</a:t>
            </a:r>
            <a:r>
              <a:rPr lang="en-US" dirty="0" smtClean="0"/>
              <a:t> </a:t>
            </a:r>
            <a:r>
              <a:rPr sz="4000" dirty="0" smtClean="0"/>
              <a:t> </a:t>
            </a:r>
            <a:r>
              <a:rPr lang="en-US" sz="4000" dirty="0" err="1" smtClean="0"/>
              <a:t>a</a:t>
            </a:r>
            <a:r>
              <a:rPr sz="4000" dirty="0" err="1" smtClean="0"/>
              <a:t>n</a:t>
            </a:r>
            <a:r>
              <a:rPr lang="en-US" sz="4000" dirty="0" err="1" smtClean="0"/>
              <a:t>n</a:t>
            </a:r>
            <a:r>
              <a:rPr sz="4000" dirty="0" err="1" smtClean="0"/>
              <a:t>o</a:t>
            </a:r>
            <a:r>
              <a:rPr lang="en-US" sz="4000" dirty="0" err="1" smtClean="0"/>
              <a:t>nce</a:t>
            </a:r>
            <a:r>
              <a:rPr lang="en-US" sz="4000" dirty="0" smtClean="0"/>
              <a:t> </a:t>
            </a:r>
            <a:r>
              <a:rPr lang="en-US" sz="4000" dirty="0" err="1" smtClean="0"/>
              <a:t>qu’il</a:t>
            </a:r>
            <a:r>
              <a:rPr lang="en-US" sz="4000" dirty="0" smtClean="0"/>
              <a:t> </a:t>
            </a:r>
            <a:r>
              <a:rPr lang="en-US" sz="4000" dirty="0" err="1" smtClean="0"/>
              <a:t>n’est</a:t>
            </a:r>
            <a:r>
              <a:rPr lang="en-US" sz="4000" dirty="0" smtClean="0"/>
              <a:t> pas acceptable </a:t>
            </a:r>
            <a:r>
              <a:rPr lang="en-US" sz="4000" dirty="0" err="1" smtClean="0"/>
              <a:t>d’embrasser</a:t>
            </a:r>
            <a:r>
              <a:rPr lang="en-US" sz="4000" dirty="0" smtClean="0"/>
              <a:t>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.</a:t>
            </a:r>
            <a:endParaRPr sz="4000" dirty="0"/>
          </a:p>
        </p:txBody>
      </p:sp>
      <p:grpSp>
        <p:nvGrpSpPr>
          <p:cNvPr id="359" name="Group 359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357" name="Shape 357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358" name="Shape 358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49637" y="4621934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86095" y="4551682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6746" y="8386599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85478" y="8403859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1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creen Shot 2017-02-17 at 1.46.44 PM.png"/>
          <p:cNvPicPr/>
          <p:nvPr/>
        </p:nvPicPr>
        <p:blipFill>
          <a:blip r:embed="rId2">
            <a:extLst/>
          </a:blip>
          <a:srcRect l="7821" t="7203" r="7821" b="7203"/>
          <a:stretch>
            <a:fillRect/>
          </a:stretch>
        </p:blipFill>
        <p:spPr>
          <a:xfrm>
            <a:off x="465624" y="1482989"/>
            <a:ext cx="5969085" cy="3785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Screen Shot 2017-02-17 at 1.47.22 PM.png"/>
          <p:cNvPicPr/>
          <p:nvPr/>
        </p:nvPicPr>
        <p:blipFill>
          <a:blip r:embed="rId3">
            <a:extLst/>
          </a:blip>
          <a:srcRect l="8227" t="7616" r="8227" b="7616"/>
          <a:stretch>
            <a:fillRect/>
          </a:stretch>
        </p:blipFill>
        <p:spPr>
          <a:xfrm>
            <a:off x="465624" y="5376995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Screen Shot 2017-02-17 at 1.41.24 PM.png"/>
          <p:cNvPicPr/>
          <p:nvPr/>
        </p:nvPicPr>
        <p:blipFill>
          <a:blip r:embed="rId4">
            <a:extLst/>
          </a:blip>
          <a:srcRect l="12608" t="7150" r="12608" b="16971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Screen Shot 2017-02-17 at 1.46.48 PM.png"/>
          <p:cNvPicPr/>
          <p:nvPr/>
        </p:nvPicPr>
        <p:blipFill>
          <a:blip r:embed="rId5">
            <a:extLst/>
          </a:blip>
          <a:srcRect l="8812" t="8209" r="8812" b="8209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hape 365"/>
          <p:cNvSpPr/>
          <p:nvPr/>
        </p:nvSpPr>
        <p:spPr>
          <a:xfrm>
            <a:off x="438811" y="116956"/>
            <a:ext cx="1212709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observe </a:t>
            </a:r>
            <a:r>
              <a:rPr lang="en-US" sz="4000" dirty="0" err="1" smtClean="0"/>
              <a:t>qu’il</a:t>
            </a:r>
            <a:r>
              <a:rPr lang="en-US" sz="4000" dirty="0" smtClean="0"/>
              <a:t> y a beaucoup de rouges à </a:t>
            </a:r>
            <a:r>
              <a:rPr lang="en-US" sz="4000" dirty="0" err="1" smtClean="0"/>
              <a:t>lèvres</a:t>
            </a:r>
            <a:r>
              <a:rPr lang="en-US" sz="4000" dirty="0" smtClean="0"/>
              <a:t> sur les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.</a:t>
            </a:r>
            <a:endParaRPr sz="4000" dirty="0"/>
          </a:p>
        </p:txBody>
      </p:sp>
      <p:grpSp>
        <p:nvGrpSpPr>
          <p:cNvPr id="368" name="Group 368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366" name="Shape 366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367" name="Shape 367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32201" y="4477652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04764" y="4621934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9375" y="8494722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57266" y="8362010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1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Screen Shot 2017-02-17 at 1.47.09 PM.png"/>
          <p:cNvPicPr/>
          <p:nvPr/>
        </p:nvPicPr>
        <p:blipFill>
          <a:blip r:embed="rId2">
            <a:extLst/>
          </a:blip>
          <a:srcRect l="7707" t="7089" r="7707" b="7089"/>
          <a:stretch>
            <a:fillRect/>
          </a:stretch>
        </p:blipFill>
        <p:spPr>
          <a:xfrm>
            <a:off x="465624" y="1482989"/>
            <a:ext cx="5969085" cy="3785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Screen Shot 2017-02-17 at 1.47.01 PM.png"/>
          <p:cNvPicPr/>
          <p:nvPr/>
        </p:nvPicPr>
        <p:blipFill>
          <a:blip r:embed="rId3">
            <a:extLst/>
          </a:blip>
          <a:srcRect l="8985" t="8385" r="8985" b="8385"/>
          <a:stretch>
            <a:fillRect/>
          </a:stretch>
        </p:blipFill>
        <p:spPr>
          <a:xfrm>
            <a:off x="465624" y="5376995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Screen Shot 2017-02-17 at 1.41.32 PM.png"/>
          <p:cNvPicPr/>
          <p:nvPr/>
        </p:nvPicPr>
        <p:blipFill>
          <a:blip r:embed="rId4">
            <a:extLst/>
          </a:blip>
          <a:srcRect l="8993" t="8393" r="8993" b="8393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Screen Shot 2017-02-17 at 1.46.46 PM.png"/>
          <p:cNvPicPr/>
          <p:nvPr/>
        </p:nvPicPr>
        <p:blipFill>
          <a:blip r:embed="rId5">
            <a:extLst/>
          </a:blip>
          <a:srcRect l="8181" t="7569" r="8181" b="7570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/>
          <p:nvPr/>
        </p:nvSpPr>
        <p:spPr>
          <a:xfrm>
            <a:off x="251841" y="-65459"/>
            <a:ext cx="12636500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sz="4000" dirty="0" smtClean="0"/>
              <a:t>L</a:t>
            </a:r>
            <a:r>
              <a:rPr lang="en-US" sz="4000" dirty="0" smtClean="0"/>
              <a:t>es </a:t>
            </a:r>
            <a:r>
              <a:rPr lang="en-US" sz="4000" dirty="0" err="1" smtClean="0"/>
              <a:t>filles</a:t>
            </a:r>
            <a:r>
              <a:rPr lang="en-US" sz="4000" dirty="0" smtClean="0"/>
              <a:t> </a:t>
            </a:r>
            <a:r>
              <a:rPr lang="en-US" sz="4000" dirty="0" err="1" smtClean="0"/>
              <a:t>écoutent</a:t>
            </a:r>
            <a:r>
              <a:rPr lang="en-US" sz="4000" dirty="0" smtClean="0"/>
              <a:t> 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</a:t>
            </a:r>
            <a:r>
              <a:rPr lang="en-US" sz="4000" dirty="0" err="1" smtClean="0"/>
              <a:t>mais</a:t>
            </a:r>
            <a:r>
              <a:rPr lang="en-US" sz="4000" dirty="0" smtClean="0"/>
              <a:t> </a:t>
            </a:r>
            <a:r>
              <a:rPr lang="en-US" sz="4000" dirty="0" err="1" smtClean="0"/>
              <a:t>elles</a:t>
            </a:r>
            <a:r>
              <a:rPr lang="en-US" sz="4000" dirty="0" smtClean="0"/>
              <a:t> ne se </a:t>
            </a:r>
            <a:r>
              <a:rPr lang="en-US" sz="4000" dirty="0" err="1" smtClean="0"/>
              <a:t>sentent</a:t>
            </a:r>
            <a:r>
              <a:rPr lang="en-US" sz="4000" dirty="0" smtClean="0"/>
              <a:t> pas </a:t>
            </a:r>
            <a:r>
              <a:rPr lang="en-US" sz="4000" dirty="0" err="1" smtClean="0"/>
              <a:t>concernées</a:t>
            </a:r>
            <a:r>
              <a:rPr lang="en-US" sz="4000" dirty="0" smtClean="0"/>
              <a:t> avec le </a:t>
            </a:r>
            <a:r>
              <a:rPr lang="en-US" sz="4000" dirty="0" err="1" smtClean="0"/>
              <a:t>nettoyage</a:t>
            </a:r>
            <a:r>
              <a:rPr lang="en-US" sz="4000" dirty="0" smtClean="0"/>
              <a:t> des </a:t>
            </a:r>
            <a:r>
              <a:rPr lang="en-US" sz="4000" dirty="0" err="1" smtClean="0"/>
              <a:t>glaces</a:t>
            </a:r>
            <a:r>
              <a:rPr lang="en-US" sz="4000" dirty="0" smtClean="0"/>
              <a:t>. </a:t>
            </a:r>
            <a:r>
              <a:rPr lang="fr-FR" dirty="0"/>
              <a:t/>
            </a:r>
            <a:br>
              <a:rPr lang="fr-FR" dirty="0"/>
            </a:br>
            <a:endParaRPr sz="4000" dirty="0"/>
          </a:p>
        </p:txBody>
      </p:sp>
      <p:grpSp>
        <p:nvGrpSpPr>
          <p:cNvPr id="377" name="Group 377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375" name="Shape 375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376" name="Shape 376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44519" y="4516057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>
                <a:solidFill>
                  <a:srgbClr val="000000"/>
                </a:solidFill>
              </a:rPr>
              <a:t>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67261" y="4578517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2006" y="8374073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75454" y="8374073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1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creen Shot 2017-02-17 at 1.47.26 PM.png"/>
          <p:cNvPicPr/>
          <p:nvPr/>
        </p:nvPicPr>
        <p:blipFill>
          <a:blip r:embed="rId2">
            <a:extLst/>
          </a:blip>
          <a:srcRect l="9728" t="9139" r="9728" b="9139"/>
          <a:stretch>
            <a:fillRect/>
          </a:stretch>
        </p:blipFill>
        <p:spPr>
          <a:xfrm>
            <a:off x="465624" y="1482989"/>
            <a:ext cx="5969085" cy="3785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Screen Shot 2017-02-17 at 1.41.37 PM.png"/>
          <p:cNvPicPr/>
          <p:nvPr/>
        </p:nvPicPr>
        <p:blipFill>
          <a:blip r:embed="rId3">
            <a:extLst/>
          </a:blip>
          <a:srcRect l="7149" t="6522" r="7149" b="6522"/>
          <a:stretch>
            <a:fillRect/>
          </a:stretch>
        </p:blipFill>
        <p:spPr>
          <a:xfrm>
            <a:off x="465624" y="5376995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Screen Shot 2017-02-17 at 1.41.42 PM.png"/>
          <p:cNvPicPr/>
          <p:nvPr/>
        </p:nvPicPr>
        <p:blipFill>
          <a:blip r:embed="rId4">
            <a:extLst/>
          </a:blip>
          <a:srcRect l="1618" t="6547" r="12729" b="6547"/>
          <a:stretch>
            <a:fillRect/>
          </a:stretch>
        </p:blipFill>
        <p:spPr>
          <a:xfrm>
            <a:off x="6570091" y="1482989"/>
            <a:ext cx="5969085" cy="37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Screen Shot 2017-02-17 at 1.47.23 PM.png"/>
          <p:cNvPicPr/>
          <p:nvPr/>
        </p:nvPicPr>
        <p:blipFill>
          <a:blip r:embed="rId5">
            <a:extLst/>
          </a:blip>
          <a:srcRect l="7149" t="6522" r="7149" b="6522"/>
          <a:stretch>
            <a:fillRect/>
          </a:stretch>
        </p:blipFill>
        <p:spPr>
          <a:xfrm>
            <a:off x="6570091" y="5376994"/>
            <a:ext cx="5969085" cy="3785276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438811" y="116956"/>
            <a:ext cx="1212709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000" dirty="0" smtClean="0"/>
              <a:t>Le </a:t>
            </a:r>
            <a:r>
              <a:rPr lang="en-US" sz="4000" dirty="0" err="1" smtClean="0"/>
              <a:t>gardien</a:t>
            </a:r>
            <a:r>
              <a:rPr lang="en-US" sz="4000" dirty="0" smtClean="0"/>
              <a:t> </a:t>
            </a:r>
            <a:r>
              <a:rPr lang="en-US" sz="4000" dirty="0" err="1" smtClean="0"/>
              <a:t>prend</a:t>
            </a:r>
            <a:r>
              <a:rPr lang="en-US" sz="4000" dirty="0" smtClean="0"/>
              <a:t> le </a:t>
            </a:r>
            <a:r>
              <a:rPr lang="en-US" sz="4000" dirty="0" err="1" smtClean="0"/>
              <a:t>balai</a:t>
            </a:r>
            <a:r>
              <a:rPr lang="en-US" sz="4000" dirty="0" smtClean="0"/>
              <a:t> à laver et </a:t>
            </a:r>
            <a:r>
              <a:rPr lang="en-US" sz="4000" dirty="0" err="1" smtClean="0"/>
              <a:t>marche</a:t>
            </a:r>
            <a:r>
              <a:rPr lang="en-US" sz="4000" dirty="0" smtClean="0"/>
              <a:t> </a:t>
            </a:r>
            <a:r>
              <a:rPr lang="en-US" sz="4000" dirty="0" err="1" smtClean="0"/>
              <a:t>vers</a:t>
            </a:r>
            <a:r>
              <a:rPr lang="en-US" sz="4000" dirty="0" smtClean="0"/>
              <a:t> les toilettes.</a:t>
            </a:r>
            <a:endParaRPr sz="4000" dirty="0"/>
          </a:p>
        </p:txBody>
      </p:sp>
      <p:grpSp>
        <p:nvGrpSpPr>
          <p:cNvPr id="386" name="Group 386"/>
          <p:cNvGrpSpPr/>
          <p:nvPr/>
        </p:nvGrpSpPr>
        <p:grpSpPr>
          <a:xfrm>
            <a:off x="2511996" y="9197422"/>
            <a:ext cx="8285608" cy="610203"/>
            <a:chOff x="0" y="0"/>
            <a:chExt cx="8285606" cy="610201"/>
          </a:xfrm>
        </p:grpSpPr>
        <p:sp>
          <p:nvSpPr>
            <p:cNvPr id="384" name="Shape 384"/>
            <p:cNvSpPr/>
            <p:nvPr/>
          </p:nvSpPr>
          <p:spPr>
            <a:xfrm>
              <a:off x="1141967" y="153001"/>
              <a:ext cx="529047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6"/>
                </a:rPr>
                <a:t>CC-BY-SA-NC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2017 Martina Bex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www.martinabex.com </a:t>
              </a:r>
              <a:r>
                <a:rPr sz="1000">
                  <a:latin typeface="Lucida Grande"/>
                  <a:ea typeface="Lucida Grande"/>
                  <a:cs typeface="Lucida Grande"/>
                  <a:sym typeface="Lucida Grande"/>
                </a:rPr>
                <a:t>●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The Comprehensible Classroom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-1" y="0"/>
              <a:ext cx="828560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800"/>
              </a:pP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The Janitor Story From Crucial Accountability. Training Magazine. 7 Oct 2016. 13 Feb 2017. </a:t>
              </a:r>
              <a:r>
                <a:rPr sz="1000" u="sng">
                  <a:latin typeface="Avenir Book"/>
                  <a:ea typeface="Avenir Book"/>
                  <a:cs typeface="Avenir Book"/>
                  <a:sym typeface="Avenir Book"/>
                  <a:hlinkClick r:id="rId7"/>
                </a:rPr>
                <a:t>https://www.youtube.com/watch?v=_DQYArmi5L0</a:t>
              </a:r>
              <a:r>
                <a:rPr sz="1000">
                  <a:latin typeface="Avenir Book"/>
                  <a:ea typeface="Avenir Book"/>
                  <a:cs typeface="Avenir Book"/>
                  <a:sym typeface="Avenir Book"/>
                </a:rPr>
                <a:t>   </a:t>
              </a:r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901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9637" y="4477652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>
                <a:solidFill>
                  <a:srgbClr val="000000"/>
                </a:solidFill>
              </a:rPr>
              <a:t>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0804" y="4552638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534" y="8399125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4937" y="8399125"/>
            <a:ext cx="518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721175" y="934839"/>
            <a:ext cx="1156246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000" dirty="0">
                <a:latin typeface="Gotham Medium"/>
                <a:ea typeface="Gotham Medium"/>
                <a:cs typeface="Gotham Medium"/>
                <a:sym typeface="Gotham Medium"/>
              </a:rPr>
              <a:t>La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fille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sz="6000" dirty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se </a:t>
            </a:r>
            <a:r>
              <a:rPr lang="en-US" sz="60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met le rouge à</a:t>
            </a:r>
            <a:r>
              <a:rPr sz="60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sz="60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l</a:t>
            </a:r>
            <a:r>
              <a:rPr lang="en-US" sz="6000" dirty="0" err="1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è</a:t>
            </a:r>
            <a:r>
              <a:rPr lang="en-US" sz="60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vre</a:t>
            </a:r>
            <a:r>
              <a:rPr sz="60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s</a:t>
            </a:r>
            <a:r>
              <a:rPr sz="6000" dirty="0">
                <a:latin typeface="Gotham Medium"/>
                <a:ea typeface="Gotham Medium"/>
                <a:cs typeface="Gotham Medium"/>
                <a:sym typeface="Gotham Medium"/>
              </a:rPr>
              <a:t>. </a:t>
            </a:r>
          </a:p>
        </p:txBody>
      </p:sp>
      <p:sp>
        <p:nvSpPr>
          <p:cNvPr id="64" name="Shape 64"/>
          <p:cNvSpPr/>
          <p:nvPr/>
        </p:nvSpPr>
        <p:spPr>
          <a:xfrm>
            <a:off x="5579533" y="1921387"/>
            <a:ext cx="6703272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4000" dirty="0" smtClean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Vous</a:t>
            </a:r>
            <a:r>
              <a:rPr lang="fr-FR" sz="40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vous</a:t>
            </a:r>
            <a:r>
              <a:rPr lang="en-US" sz="40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0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mettez</a:t>
            </a:r>
            <a:r>
              <a:rPr lang="en-US" sz="40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le rouge à </a:t>
            </a:r>
            <a:r>
              <a:rPr lang="en-US" sz="4000" dirty="0" err="1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lèvres</a:t>
            </a:r>
            <a:r>
              <a:rPr lang="fr-FR" sz="40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lang="fr-FR" sz="40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5592800" y="7092685"/>
            <a:ext cx="6703272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en-US" sz="4500" dirty="0" smtClean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Ta </a:t>
            </a:r>
            <a:r>
              <a:rPr lang="en-US" sz="4500" dirty="0" err="1" smtClean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mère</a:t>
            </a:r>
            <a:r>
              <a:rPr lang="en-US" sz="4500" dirty="0" smtClean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smtClean="0"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se met le rouge à</a:t>
            </a:r>
            <a:r>
              <a:rPr lang="en-US" sz="45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500" dirty="0" err="1" smtClean="0">
                <a:solidFill>
                  <a:schemeClr val="accent1"/>
                </a:solidFill>
                <a:latin typeface="Gotham Medium"/>
                <a:ea typeface="Gotham Medium"/>
                <a:cs typeface="Gotham Medium"/>
                <a:sym typeface="Gotham Medium"/>
              </a:rPr>
              <a:t>lèvres</a:t>
            </a:r>
            <a:r>
              <a:rPr sz="45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45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3653964" y="9016999"/>
            <a:ext cx="52904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000" u="sng">
                <a:latin typeface="Avenir Book"/>
                <a:ea typeface="Avenir Book"/>
                <a:cs typeface="Avenir Book"/>
                <a:sym typeface="Avenir Book"/>
                <a:hlinkClick r:id="rId2"/>
              </a:rPr>
              <a:t>CC-BY-SA-NC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2017 Martina Bex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www.martinabex.com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The Comprehensible Classroom</a:t>
            </a:r>
          </a:p>
        </p:txBody>
      </p:sp>
      <p:pic>
        <p:nvPicPr>
          <p:cNvPr id="67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6372" y="2449049"/>
            <a:ext cx="4492294" cy="4385335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5579533" y="3308018"/>
            <a:ext cx="6703272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4000" dirty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Vous</a:t>
            </a:r>
            <a:r>
              <a:rPr lang="fr-FR" sz="4000" dirty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vous</a:t>
            </a:r>
            <a:r>
              <a:rPr lang="en-US" sz="4000" dirty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0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mettez</a:t>
            </a:r>
            <a:r>
              <a:rPr lang="en-US" sz="40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le rouge à </a:t>
            </a:r>
            <a:r>
              <a:rPr lang="en-US" sz="4000" dirty="0" err="1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lèvres</a:t>
            </a:r>
            <a:r>
              <a:rPr lang="en-US" sz="4000" dirty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sz="4000" dirty="0" smtClean="0">
                <a:latin typeface="Gotham Medium"/>
                <a:ea typeface="Gotham Medium"/>
                <a:cs typeface="Gotham Medium"/>
                <a:sym typeface="Gotham Medium"/>
              </a:rPr>
              <a:t>p</a:t>
            </a:r>
            <a:r>
              <a:rPr lang="en-US" sz="4000" dirty="0" smtClean="0">
                <a:latin typeface="Gotham Medium"/>
                <a:ea typeface="Gotham Medium"/>
                <a:cs typeface="Gotham Medium"/>
                <a:sym typeface="Gotham Medium"/>
              </a:rPr>
              <a:t>our </a:t>
            </a:r>
            <a:r>
              <a:rPr lang="en-US" sz="4000" dirty="0" err="1" smtClean="0">
                <a:latin typeface="Gotham Medium"/>
                <a:ea typeface="Gotham Medium"/>
                <a:cs typeface="Gotham Medium"/>
                <a:sym typeface="Gotham Medium"/>
              </a:rPr>
              <a:t>aller</a:t>
            </a:r>
            <a:r>
              <a:rPr lang="en-US" sz="4000" dirty="0" smtClean="0">
                <a:latin typeface="Gotham Medium"/>
                <a:ea typeface="Gotham Medium"/>
                <a:cs typeface="Gotham Medium"/>
                <a:sym typeface="Gotham Medium"/>
              </a:rPr>
              <a:t> au </a:t>
            </a:r>
            <a:r>
              <a:rPr lang="en-US" sz="4000" dirty="0" err="1" smtClean="0">
                <a:latin typeface="Gotham Medium"/>
                <a:ea typeface="Gotham Medium"/>
                <a:cs typeface="Gotham Medium"/>
                <a:sym typeface="Gotham Medium"/>
              </a:rPr>
              <a:t>lycée</a:t>
            </a:r>
            <a:r>
              <a:rPr lang="en-US" sz="4000" dirty="0" smtClean="0"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40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5592800" y="4837512"/>
            <a:ext cx="6703272" cy="2149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4400" dirty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Vous</a:t>
            </a:r>
            <a:r>
              <a:rPr lang="fr-FR" sz="4400" dirty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vous</a:t>
            </a:r>
            <a:r>
              <a:rPr lang="en-US" sz="4400" dirty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4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mettez</a:t>
            </a:r>
            <a:r>
              <a:rPr lang="en-US" sz="44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le rouge à </a:t>
            </a:r>
            <a:r>
              <a:rPr lang="en-US" sz="44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lèvres</a:t>
            </a:r>
            <a:r>
              <a:rPr lang="en-US" sz="4400" dirty="0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pour les occasions </a:t>
            </a:r>
            <a:r>
              <a:rPr lang="en-US" sz="4400" dirty="0" err="1" smtClean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spéciales</a:t>
            </a:r>
            <a:r>
              <a:rPr sz="4500" dirty="0" smtClean="0">
                <a:solidFill>
                  <a:schemeClr val="tx1"/>
                </a:solidFill>
                <a:latin typeface="Gotham Medium"/>
                <a:ea typeface="Gotham Medium"/>
                <a:cs typeface="Gotham Medium"/>
                <a:sym typeface="Gotham Medium"/>
              </a:rPr>
              <a:t>?</a:t>
            </a:r>
            <a:endParaRPr sz="4500" dirty="0">
              <a:solidFill>
                <a:schemeClr val="tx1"/>
              </a:solidFill>
              <a:latin typeface="Gotham Medium"/>
              <a:ea typeface="Gotham Medium"/>
              <a:cs typeface="Gotham Medium"/>
              <a:sym typeface="Gotham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1" animBg="1" advAuto="0"/>
      <p:bldP spid="65" grpId="4" animBg="1" advAuto="0"/>
      <p:bldP spid="68" grpId="2" animBg="1" advAuto="0"/>
      <p:bldP spid="69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647137" y="670024"/>
            <a:ext cx="11710525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sz="6000" dirty="0"/>
              <a:t>La </a:t>
            </a:r>
            <a:r>
              <a:rPr lang="en-US" sz="6000" dirty="0" err="1" smtClean="0"/>
              <a:t>fille</a:t>
            </a:r>
            <a:r>
              <a:rPr lang="en-US" sz="6000" dirty="0" smtClean="0"/>
              <a:t> </a:t>
            </a:r>
            <a:r>
              <a:rPr lang="en-US" sz="6000" dirty="0" smtClean="0">
                <a:solidFill>
                  <a:srgbClr val="00B0F0"/>
                </a:solidFill>
              </a:rPr>
              <a:t>s</a:t>
            </a:r>
            <a:r>
              <a:rPr sz="6000" dirty="0" smtClean="0">
                <a:solidFill>
                  <a:srgbClr val="00B0F0"/>
                </a:solidFill>
              </a:rPr>
              <a:t>e</a:t>
            </a:r>
            <a:r>
              <a:rPr lang="en-US" sz="6000" dirty="0" smtClean="0">
                <a:solidFill>
                  <a:srgbClr val="00B0F0"/>
                </a:solidFill>
              </a:rPr>
              <a:t> </a:t>
            </a:r>
            <a:r>
              <a:rPr lang="en-US" sz="6000" dirty="0" err="1" smtClean="0">
                <a:solidFill>
                  <a:srgbClr val="00B0F0"/>
                </a:solidFill>
              </a:rPr>
              <a:t>regarde</a:t>
            </a:r>
            <a:r>
              <a:rPr sz="6000" dirty="0" smtClean="0">
                <a:solidFill>
                  <a:srgbClr val="00B0F0"/>
                </a:solidFill>
              </a:rPr>
              <a:t> </a:t>
            </a:r>
            <a:r>
              <a:rPr lang="en-US" sz="6000" dirty="0" err="1" smtClean="0"/>
              <a:t>quand</a:t>
            </a:r>
            <a:r>
              <a:rPr lang="en-US" sz="6000" dirty="0" smtClean="0"/>
              <a:t> </a:t>
            </a:r>
            <a:r>
              <a:rPr lang="en-US" sz="6000" dirty="0" err="1" smtClean="0"/>
              <a:t>elle</a:t>
            </a:r>
            <a:r>
              <a:rPr lang="en-US" sz="6000" dirty="0" smtClean="0"/>
              <a:t> </a:t>
            </a:r>
            <a:r>
              <a:rPr lang="en-US" sz="6000" dirty="0" smtClean="0">
                <a:solidFill>
                  <a:srgbClr val="00B0F0"/>
                </a:solidFill>
              </a:rPr>
              <a:t>se met</a:t>
            </a:r>
            <a:r>
              <a:rPr lang="en-US" sz="6000" dirty="0" smtClean="0"/>
              <a:t> le rouge à </a:t>
            </a:r>
            <a:r>
              <a:rPr lang="en-US" sz="6000" dirty="0" err="1" smtClean="0"/>
              <a:t>lèvres</a:t>
            </a:r>
            <a:r>
              <a:rPr sz="6000" dirty="0" smtClean="0"/>
              <a:t>. </a:t>
            </a:r>
            <a:endParaRPr sz="6000" dirty="0"/>
          </a:p>
        </p:txBody>
      </p:sp>
      <p:sp>
        <p:nvSpPr>
          <p:cNvPr id="72" name="Shape 72"/>
          <p:cNvSpPr/>
          <p:nvPr/>
        </p:nvSpPr>
        <p:spPr>
          <a:xfrm>
            <a:off x="5592800" y="2619276"/>
            <a:ext cx="6703272" cy="356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lang="en-US" sz="4500" dirty="0" smtClean="0"/>
              <a:t>Beaucoup de </a:t>
            </a:r>
            <a:r>
              <a:rPr lang="en-US" sz="4500" dirty="0" err="1" smtClean="0"/>
              <a:t>filles</a:t>
            </a:r>
            <a:r>
              <a:rPr sz="4500" dirty="0" smtClean="0"/>
              <a:t> </a:t>
            </a:r>
            <a:r>
              <a:rPr lang="en-US" sz="4500" dirty="0" smtClean="0">
                <a:solidFill>
                  <a:srgbClr val="00B0F0"/>
                </a:solidFill>
              </a:rPr>
              <a:t>se </a:t>
            </a:r>
            <a:r>
              <a:rPr lang="en-US" sz="4500" dirty="0" err="1" smtClean="0">
                <a:solidFill>
                  <a:srgbClr val="00B0F0"/>
                </a:solidFill>
              </a:rPr>
              <a:t>regardent</a:t>
            </a:r>
            <a:r>
              <a:rPr lang="en-US" sz="4500" dirty="0" smtClean="0"/>
              <a:t> </a:t>
            </a:r>
            <a:r>
              <a:rPr lang="en-US" sz="4500" dirty="0" err="1" smtClean="0"/>
              <a:t>dans</a:t>
            </a:r>
            <a:r>
              <a:rPr lang="en-US" sz="4500" dirty="0" smtClean="0"/>
              <a:t> la glace </a:t>
            </a:r>
            <a:r>
              <a:rPr lang="en-US" sz="4500" dirty="0" err="1" smtClean="0"/>
              <a:t>quand</a:t>
            </a:r>
            <a:r>
              <a:rPr lang="en-US" sz="4500" dirty="0" smtClean="0"/>
              <a:t> </a:t>
            </a:r>
            <a:r>
              <a:rPr lang="en-US" sz="4500" dirty="0" err="1" smtClean="0"/>
              <a:t>elles</a:t>
            </a:r>
            <a:r>
              <a:rPr lang="en-US" sz="4500" dirty="0" smtClean="0"/>
              <a:t> </a:t>
            </a:r>
            <a:r>
              <a:rPr lang="en-US" sz="4500" dirty="0" smtClean="0">
                <a:solidFill>
                  <a:srgbClr val="00B0F0"/>
                </a:solidFill>
              </a:rPr>
              <a:t>se </a:t>
            </a:r>
            <a:r>
              <a:rPr lang="en-US" sz="4500" dirty="0" err="1" smtClean="0">
                <a:solidFill>
                  <a:srgbClr val="00B0F0"/>
                </a:solidFill>
              </a:rPr>
              <a:t>mettent</a:t>
            </a:r>
            <a:r>
              <a:rPr lang="en-US" sz="4500" dirty="0" smtClean="0">
                <a:solidFill>
                  <a:srgbClr val="00B0F0"/>
                </a:solidFill>
              </a:rPr>
              <a:t> </a:t>
            </a:r>
            <a:r>
              <a:rPr lang="en-US" sz="4500" dirty="0" smtClean="0"/>
              <a:t>du rouge à </a:t>
            </a:r>
            <a:r>
              <a:rPr lang="en-US" sz="4500" dirty="0" err="1" smtClean="0"/>
              <a:t>lèvres</a:t>
            </a:r>
            <a:r>
              <a:rPr lang="en-US" sz="4500" dirty="0" smtClean="0"/>
              <a:t>.</a:t>
            </a:r>
            <a:r>
              <a:rPr lang="en-US" sz="4800" dirty="0"/>
              <a:t/>
            </a:r>
            <a:br>
              <a:rPr lang="en-US" sz="4800" dirty="0"/>
            </a:br>
            <a:endParaRPr sz="4500" dirty="0"/>
          </a:p>
        </p:txBody>
      </p:sp>
      <p:sp>
        <p:nvSpPr>
          <p:cNvPr id="73" name="Shape 73"/>
          <p:cNvSpPr/>
          <p:nvPr/>
        </p:nvSpPr>
        <p:spPr>
          <a:xfrm>
            <a:off x="3653964" y="9016999"/>
            <a:ext cx="52904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000" u="sng">
                <a:latin typeface="Avenir Book"/>
                <a:ea typeface="Avenir Book"/>
                <a:cs typeface="Avenir Book"/>
                <a:sym typeface="Avenir Book"/>
                <a:hlinkClick r:id="rId2"/>
              </a:rPr>
              <a:t>CC-BY-SA-NC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2017 Martina Bex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www.martinabex.com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The Comprehensible Classroom</a:t>
            </a:r>
          </a:p>
        </p:txBody>
      </p:sp>
      <p:pic>
        <p:nvPicPr>
          <p:cNvPr id="7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6372" y="2838516"/>
            <a:ext cx="4492294" cy="4385334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5623595" y="5659830"/>
            <a:ext cx="6703272" cy="218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 sz="1800"/>
            </a:pPr>
            <a:r>
              <a:rPr sz="4500" dirty="0" smtClean="0"/>
              <a:t>Es</a:t>
            </a:r>
            <a:r>
              <a:rPr lang="en-US" sz="4500" dirty="0" smtClean="0"/>
              <a:t>t-</a:t>
            </a:r>
            <a:r>
              <a:rPr lang="en-US" sz="4500" dirty="0" err="1" smtClean="0"/>
              <a:t>ce</a:t>
            </a:r>
            <a:r>
              <a:rPr lang="en-US" sz="4500" dirty="0" smtClean="0"/>
              <a:t> que </a:t>
            </a:r>
            <a:r>
              <a:rPr lang="en-US" sz="4500" dirty="0" err="1" smtClean="0"/>
              <a:t>c’est</a:t>
            </a:r>
            <a:r>
              <a:rPr lang="en-US" sz="4500" dirty="0" smtClean="0"/>
              <a:t> possible de </a:t>
            </a:r>
            <a:r>
              <a:rPr lang="en-US" sz="4500" dirty="0" err="1" smtClean="0"/>
              <a:t>mettre</a:t>
            </a:r>
            <a:r>
              <a:rPr lang="en-US" sz="4500" dirty="0" smtClean="0"/>
              <a:t> du rouge à </a:t>
            </a:r>
            <a:r>
              <a:rPr lang="en-US" sz="4500" dirty="0" err="1" smtClean="0"/>
              <a:t>lèvres</a:t>
            </a:r>
            <a:r>
              <a:rPr lang="en-US" sz="4500" dirty="0" smtClean="0"/>
              <a:t> sans glace?</a:t>
            </a:r>
            <a:endParaRPr sz="45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animBg="1" advAuto="0"/>
      <p:bldP spid="75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647137" y="1131689"/>
            <a:ext cx="1171052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000" dirty="0">
                <a:latin typeface="Gotham Medium"/>
                <a:ea typeface="Gotham Medium"/>
                <a:cs typeface="Gotham Medium"/>
                <a:sym typeface="Gotham Medium"/>
              </a:rPr>
              <a:t>La </a:t>
            </a:r>
            <a:r>
              <a:rPr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m</a:t>
            </a:r>
            <a:r>
              <a:rPr lang="en-US" sz="6000" dirty="0" err="1">
                <a:latin typeface="Gotham Medium"/>
                <a:ea typeface="Gotham Medium"/>
                <a:cs typeface="Gotham Medium"/>
                <a:sym typeface="Gotham Medium"/>
              </a:rPr>
              <a:t>è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re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nettoie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sz="6000" dirty="0">
                <a:latin typeface="Gotham Medium"/>
                <a:ea typeface="Gotham Medium"/>
                <a:cs typeface="Gotham Medium"/>
                <a:sym typeface="Gotham Medium"/>
              </a:rPr>
              <a:t>la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maison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.</a:t>
            </a:r>
            <a:endParaRPr sz="60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3653964" y="9016999"/>
            <a:ext cx="52904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000" u="sng">
                <a:latin typeface="Avenir Book"/>
                <a:ea typeface="Avenir Book"/>
                <a:cs typeface="Avenir Book"/>
                <a:sym typeface="Avenir Book"/>
                <a:hlinkClick r:id="rId2"/>
              </a:rPr>
              <a:t>CC-BY-SA-NC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2017 Martina Bex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www.martinabex.com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The Comprehensible Classroom</a:t>
            </a:r>
          </a:p>
        </p:txBody>
      </p:sp>
      <p:pic>
        <p:nvPicPr>
          <p:cNvPr id="79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7562" y="2576496"/>
            <a:ext cx="4329676" cy="4329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647137" y="1131689"/>
            <a:ext cx="1171052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en-US" sz="6000" dirty="0" smtClean="0">
                <a:latin typeface="Gotham Medium"/>
                <a:ea typeface="Gotham Medium"/>
                <a:cs typeface="Gotham Medium"/>
                <a:sym typeface="Gotham Medium"/>
              </a:rPr>
              <a:t>Le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père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nettoie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sz="6000" dirty="0">
                <a:latin typeface="Gotham Medium"/>
                <a:ea typeface="Gotham Medium"/>
                <a:cs typeface="Gotham Medium"/>
                <a:sym typeface="Gotham Medium"/>
              </a:rPr>
              <a:t>la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maison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.</a:t>
            </a:r>
            <a:endParaRPr sz="60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3653964" y="9016999"/>
            <a:ext cx="52904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000" u="sng">
                <a:latin typeface="Avenir Book"/>
                <a:ea typeface="Avenir Book"/>
                <a:cs typeface="Avenir Book"/>
                <a:sym typeface="Avenir Book"/>
                <a:hlinkClick r:id="rId2"/>
              </a:rPr>
              <a:t>CC-BY-SA-NC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2017 Martina Bex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www.martinabex.com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The Comprehensible Classroom</a:t>
            </a:r>
          </a:p>
        </p:txBody>
      </p:sp>
      <p:pic>
        <p:nvPicPr>
          <p:cNvPr id="8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5992" y="2283119"/>
            <a:ext cx="3632816" cy="5187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647137" y="1131689"/>
            <a:ext cx="1171052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en-US" sz="6000" dirty="0" smtClean="0">
                <a:latin typeface="Gotham Medium"/>
                <a:ea typeface="Gotham Medium"/>
                <a:cs typeface="Gotham Medium"/>
                <a:sym typeface="Gotham Medium"/>
              </a:rPr>
              <a:t>Le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fils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err="1" smtClean="0">
                <a:solidFill>
                  <a:srgbClr val="0365C0"/>
                </a:solidFill>
                <a:latin typeface="Gotham Medium"/>
                <a:ea typeface="Gotham Medium"/>
                <a:cs typeface="Gotham Medium"/>
                <a:sym typeface="Gotham Medium"/>
              </a:rPr>
              <a:t>nettoie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smtClean="0">
                <a:latin typeface="Gotham Medium"/>
                <a:ea typeface="Gotham Medium"/>
                <a:cs typeface="Gotham Medium"/>
                <a:sym typeface="Gotham Medium"/>
              </a:rPr>
              <a:t>la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 </a:t>
            </a:r>
            <a:r>
              <a:rPr lang="en-US" sz="6000" dirty="0" err="1" smtClean="0">
                <a:latin typeface="Gotham Medium"/>
                <a:ea typeface="Gotham Medium"/>
                <a:cs typeface="Gotham Medium"/>
                <a:sym typeface="Gotham Medium"/>
              </a:rPr>
              <a:t>chambre</a:t>
            </a:r>
            <a:r>
              <a:rPr sz="6000" dirty="0" smtClean="0">
                <a:latin typeface="Gotham Medium"/>
                <a:ea typeface="Gotham Medium"/>
                <a:cs typeface="Gotham Medium"/>
                <a:sym typeface="Gotham Medium"/>
              </a:rPr>
              <a:t>.</a:t>
            </a:r>
            <a:endParaRPr sz="6000" dirty="0"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3653964" y="9016999"/>
            <a:ext cx="52904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000" u="sng">
                <a:latin typeface="Avenir Book"/>
                <a:ea typeface="Avenir Book"/>
                <a:cs typeface="Avenir Book"/>
                <a:sym typeface="Avenir Book"/>
                <a:hlinkClick r:id="rId2"/>
              </a:rPr>
              <a:t>CC-BY-SA-NC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2017 Martina Bex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www.martinabex.com </a:t>
            </a:r>
            <a:r>
              <a:rPr sz="1000">
                <a:latin typeface="Lucida Grande"/>
                <a:ea typeface="Lucida Grande"/>
                <a:cs typeface="Lucida Grande"/>
                <a:sym typeface="Lucida Grande"/>
              </a:rPr>
              <a:t>●</a:t>
            </a:r>
            <a:r>
              <a:rPr sz="1000">
                <a:latin typeface="Avenir Book"/>
                <a:ea typeface="Avenir Book"/>
                <a:cs typeface="Avenir Book"/>
                <a:sym typeface="Avenir Book"/>
              </a:rPr>
              <a:t> The Comprehensible Classroom</a:t>
            </a:r>
          </a:p>
        </p:txBody>
      </p:sp>
      <p:pic>
        <p:nvPicPr>
          <p:cNvPr id="91" name="pasted-image.tif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873500" y="2366433"/>
            <a:ext cx="5257800" cy="5257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26420</TotalTime>
  <Words>2338</Words>
  <Application>Microsoft Office PowerPoint</Application>
  <PresentationFormat>Custom</PresentationFormat>
  <Paragraphs>226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Avenir Book</vt:lpstr>
      <vt:lpstr>Gotham Medium</vt:lpstr>
      <vt:lpstr>Helvetica Light</vt:lpstr>
      <vt:lpstr>Helvetica Neue</vt:lpstr>
      <vt:lpstr>inherit</vt:lpstr>
      <vt:lpstr>Lucida Grande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PowerPoint Presentation</dc:title>
  <dc:creator>Nicole Franklin</dc:creator>
  <cp:lastModifiedBy>Nicole Franklin</cp:lastModifiedBy>
  <cp:revision>65</cp:revision>
  <dcterms:modified xsi:type="dcterms:W3CDTF">2019-01-14T17:14:58Z</dcterms:modified>
</cp:coreProperties>
</file>